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2"/>
  </p:normalViewPr>
  <p:slideViewPr>
    <p:cSldViewPr snapToGrid="0">
      <p:cViewPr>
        <p:scale>
          <a:sx n="97" d="100"/>
          <a:sy n="97" d="100"/>
        </p:scale>
        <p:origin x="6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A4A67-1161-49E6-A7B7-C67A1056CD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5A2D81-118D-4324-A2C9-7C6ED92F6B87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i="0"/>
            <a:t>Согласно его логике, «труд является благом будущего», так как он создает продукт по истечении определенного времени. Следовательно, рабочий, в теории Бем-Баверка, предстает владельцем «будущего блага», а предприниматель, нанявший рабочего, дает ему «настоящее благо» в форме заработной платы. </a:t>
          </a:r>
          <a:endParaRPr lang="en-US"/>
        </a:p>
      </dgm:t>
    </dgm:pt>
    <dgm:pt modelId="{815E0F9F-086A-4C76-BB97-23311F8FE9B6}" type="parTrans" cxnId="{E7061BC2-63F2-47EA-A56B-736C1EF9D262}">
      <dgm:prSet/>
      <dgm:spPr/>
      <dgm:t>
        <a:bodyPr/>
        <a:lstStyle/>
        <a:p>
          <a:endParaRPr lang="en-US"/>
        </a:p>
      </dgm:t>
    </dgm:pt>
    <dgm:pt modelId="{875216C4-FE85-4E01-9B2D-5339D5C49234}" type="sibTrans" cxnId="{E7061BC2-63F2-47EA-A56B-736C1EF9D262}">
      <dgm:prSet/>
      <dgm:spPr/>
      <dgm:t>
        <a:bodyPr/>
        <a:lstStyle/>
        <a:p>
          <a:endParaRPr lang="en-US"/>
        </a:p>
      </dgm:t>
    </dgm:pt>
    <dgm:pt modelId="{43D5BECF-7EC1-4358-A19A-6D26232339D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i="0"/>
            <a:t>Таков процесс обмена благами между рабочими и предпринимателями. Блага, созданные трудом по истечении времени, из-за более низкой оценки будущих благ по сравнению с настоящим, по ценности превысят размер выплаченного вознаграждения за труд. </a:t>
          </a:r>
          <a:endParaRPr lang="en-US"/>
        </a:p>
      </dgm:t>
    </dgm:pt>
    <dgm:pt modelId="{9D62A166-71B0-4787-9278-CE669580428D}" type="parTrans" cxnId="{9DB56B8A-444C-4C92-AE4A-3F5B2AE7116F}">
      <dgm:prSet/>
      <dgm:spPr/>
      <dgm:t>
        <a:bodyPr/>
        <a:lstStyle/>
        <a:p>
          <a:endParaRPr lang="en-US"/>
        </a:p>
      </dgm:t>
    </dgm:pt>
    <dgm:pt modelId="{FC5FF1E3-D1EF-4A3F-8295-C0BEB846EEB5}" type="sibTrans" cxnId="{9DB56B8A-444C-4C92-AE4A-3F5B2AE7116F}">
      <dgm:prSet/>
      <dgm:spPr/>
      <dgm:t>
        <a:bodyPr/>
        <a:lstStyle/>
        <a:p>
          <a:endParaRPr lang="en-US"/>
        </a:p>
      </dgm:t>
    </dgm:pt>
    <dgm:pt modelId="{CB14B867-34C2-4B28-905C-6DD1640550DD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i="0" dirty="0"/>
            <a:t>Это превышение и составит процент или прибыль. По мнению Бем-</a:t>
          </a:r>
          <a:r>
            <a:rPr lang="ru-RU" b="0" i="0" dirty="0" err="1"/>
            <a:t>Баверка</a:t>
          </a:r>
          <a:r>
            <a:rPr lang="ru-RU" b="0" i="0" dirty="0"/>
            <a:t>, добровольный характер обмена отражает равноценность и справедливость отношений работодателя и рабочего.</a:t>
          </a:r>
          <a:endParaRPr lang="en-US" dirty="0"/>
        </a:p>
      </dgm:t>
    </dgm:pt>
    <dgm:pt modelId="{3EFAA5BD-8E8C-48AE-8AA4-655ECB5582B3}" type="parTrans" cxnId="{71923087-61F4-4D7E-993F-BF77E4E2F17F}">
      <dgm:prSet/>
      <dgm:spPr/>
      <dgm:t>
        <a:bodyPr/>
        <a:lstStyle/>
        <a:p>
          <a:endParaRPr lang="en-US"/>
        </a:p>
      </dgm:t>
    </dgm:pt>
    <dgm:pt modelId="{8DFEAEC5-83C5-4A24-9721-3D73EE4C0CAD}" type="sibTrans" cxnId="{71923087-61F4-4D7E-993F-BF77E4E2F17F}">
      <dgm:prSet/>
      <dgm:spPr/>
      <dgm:t>
        <a:bodyPr/>
        <a:lstStyle/>
        <a:p>
          <a:endParaRPr lang="en-US"/>
        </a:p>
      </dgm:t>
    </dgm:pt>
    <dgm:pt modelId="{F58F9174-2436-4F53-A911-C14BA821E39C}" type="pres">
      <dgm:prSet presAssocID="{C9BA4A67-1161-49E6-A7B7-C67A1056CDA1}" presName="root" presStyleCnt="0">
        <dgm:presLayoutVars>
          <dgm:dir/>
          <dgm:resizeHandles val="exact"/>
        </dgm:presLayoutVars>
      </dgm:prSet>
      <dgm:spPr/>
    </dgm:pt>
    <dgm:pt modelId="{5EB067B6-E1FA-44AA-BA9D-F5089A51FD99}" type="pres">
      <dgm:prSet presAssocID="{725A2D81-118D-4324-A2C9-7C6ED92F6B87}" presName="compNode" presStyleCnt="0"/>
      <dgm:spPr/>
    </dgm:pt>
    <dgm:pt modelId="{075A9854-FA78-4593-86FF-9564515C69EB}" type="pres">
      <dgm:prSet presAssocID="{725A2D81-118D-4324-A2C9-7C6ED92F6B87}" presName="bgRect" presStyleLbl="bgShp" presStyleIdx="0" presStyleCnt="3"/>
      <dgm:spPr/>
    </dgm:pt>
    <dgm:pt modelId="{370095C9-77DE-47B6-AB5E-6CA04908904D}" type="pres">
      <dgm:prSet presAssocID="{725A2D81-118D-4324-A2C9-7C6ED92F6B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Сварщик"/>
        </a:ext>
      </dgm:extLst>
    </dgm:pt>
    <dgm:pt modelId="{66C0F22C-2EAB-4E70-9C95-3C1B3D4ACCD1}" type="pres">
      <dgm:prSet presAssocID="{725A2D81-118D-4324-A2C9-7C6ED92F6B87}" presName="spaceRect" presStyleCnt="0"/>
      <dgm:spPr/>
    </dgm:pt>
    <dgm:pt modelId="{989B043C-60D1-4BD0-9AE9-45B2A9858685}" type="pres">
      <dgm:prSet presAssocID="{725A2D81-118D-4324-A2C9-7C6ED92F6B87}" presName="parTx" presStyleLbl="revTx" presStyleIdx="0" presStyleCnt="3">
        <dgm:presLayoutVars>
          <dgm:chMax val="0"/>
          <dgm:chPref val="0"/>
        </dgm:presLayoutVars>
      </dgm:prSet>
      <dgm:spPr/>
    </dgm:pt>
    <dgm:pt modelId="{C133BA60-B050-4F1E-BF45-28A7845F5E81}" type="pres">
      <dgm:prSet presAssocID="{875216C4-FE85-4E01-9B2D-5339D5C49234}" presName="sibTrans" presStyleCnt="0"/>
      <dgm:spPr/>
    </dgm:pt>
    <dgm:pt modelId="{530438DF-EFA3-489F-BBBD-1FCDDCF862DE}" type="pres">
      <dgm:prSet presAssocID="{43D5BECF-7EC1-4358-A19A-6D26232339D9}" presName="compNode" presStyleCnt="0"/>
      <dgm:spPr/>
    </dgm:pt>
    <dgm:pt modelId="{AD1E90D4-2072-4C8B-AE29-DA7B0B1AFA52}" type="pres">
      <dgm:prSet presAssocID="{43D5BECF-7EC1-4358-A19A-6D26232339D9}" presName="bgRect" presStyleLbl="bgShp" presStyleIdx="1" presStyleCnt="3"/>
      <dgm:spPr/>
    </dgm:pt>
    <dgm:pt modelId="{0E7FC1BF-75DC-470F-BB63-E64C9024BA54}" type="pres">
      <dgm:prSet presAssocID="{43D5BECF-7EC1-4358-A19A-6D26232339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Буфер обмена"/>
        </a:ext>
      </dgm:extLst>
    </dgm:pt>
    <dgm:pt modelId="{BD6A5EB6-DC09-4654-8688-AD768D778287}" type="pres">
      <dgm:prSet presAssocID="{43D5BECF-7EC1-4358-A19A-6D26232339D9}" presName="spaceRect" presStyleCnt="0"/>
      <dgm:spPr/>
    </dgm:pt>
    <dgm:pt modelId="{195BDC0F-4D57-464C-914E-90CB37B419BA}" type="pres">
      <dgm:prSet presAssocID="{43D5BECF-7EC1-4358-A19A-6D26232339D9}" presName="parTx" presStyleLbl="revTx" presStyleIdx="1" presStyleCnt="3">
        <dgm:presLayoutVars>
          <dgm:chMax val="0"/>
          <dgm:chPref val="0"/>
        </dgm:presLayoutVars>
      </dgm:prSet>
      <dgm:spPr/>
    </dgm:pt>
    <dgm:pt modelId="{087EDFE8-F53F-405F-96DE-CDCEA6E81A6C}" type="pres">
      <dgm:prSet presAssocID="{FC5FF1E3-D1EF-4A3F-8295-C0BEB846EEB5}" presName="sibTrans" presStyleCnt="0"/>
      <dgm:spPr/>
    </dgm:pt>
    <dgm:pt modelId="{73A51F70-7E8B-4213-A646-2449D7E434B7}" type="pres">
      <dgm:prSet presAssocID="{CB14B867-34C2-4B28-905C-6DD1640550DD}" presName="compNode" presStyleCnt="0"/>
      <dgm:spPr/>
    </dgm:pt>
    <dgm:pt modelId="{C0C764CC-23ED-4218-985B-B072D2BA177B}" type="pres">
      <dgm:prSet presAssocID="{CB14B867-34C2-4B28-905C-6DD1640550DD}" presName="bgRect" presStyleLbl="bgShp" presStyleIdx="2" presStyleCnt="3"/>
      <dgm:spPr/>
    </dgm:pt>
    <dgm:pt modelId="{6D553E7D-729E-4804-87E4-EC56DFB43C64}" type="pres">
      <dgm:prSet presAssocID="{CB14B867-34C2-4B28-905C-6DD1640550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1E626961-A082-47EF-B380-AB25CC0AE16C}" type="pres">
      <dgm:prSet presAssocID="{CB14B867-34C2-4B28-905C-6DD1640550DD}" presName="spaceRect" presStyleCnt="0"/>
      <dgm:spPr/>
    </dgm:pt>
    <dgm:pt modelId="{D3F143F4-9C60-406B-B501-88B0AFD91A1E}" type="pres">
      <dgm:prSet presAssocID="{CB14B867-34C2-4B28-905C-6DD1640550D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F904727-ACF1-476B-AD31-57D3789AB62C}" type="presOf" srcId="{725A2D81-118D-4324-A2C9-7C6ED92F6B87}" destId="{989B043C-60D1-4BD0-9AE9-45B2A9858685}" srcOrd="0" destOrd="0" presId="urn:microsoft.com/office/officeart/2018/2/layout/IconVerticalSolidList"/>
    <dgm:cxn modelId="{526EF353-E6B5-46A0-9DA3-509D4F12D0AA}" type="presOf" srcId="{43D5BECF-7EC1-4358-A19A-6D26232339D9}" destId="{195BDC0F-4D57-464C-914E-90CB37B419BA}" srcOrd="0" destOrd="0" presId="urn:microsoft.com/office/officeart/2018/2/layout/IconVerticalSolidList"/>
    <dgm:cxn modelId="{71923087-61F4-4D7E-993F-BF77E4E2F17F}" srcId="{C9BA4A67-1161-49E6-A7B7-C67A1056CDA1}" destId="{CB14B867-34C2-4B28-905C-6DD1640550DD}" srcOrd="2" destOrd="0" parTransId="{3EFAA5BD-8E8C-48AE-8AA4-655ECB5582B3}" sibTransId="{8DFEAEC5-83C5-4A24-9721-3D73EE4C0CAD}"/>
    <dgm:cxn modelId="{9DB56B8A-444C-4C92-AE4A-3F5B2AE7116F}" srcId="{C9BA4A67-1161-49E6-A7B7-C67A1056CDA1}" destId="{43D5BECF-7EC1-4358-A19A-6D26232339D9}" srcOrd="1" destOrd="0" parTransId="{9D62A166-71B0-4787-9278-CE669580428D}" sibTransId="{FC5FF1E3-D1EF-4A3F-8295-C0BEB846EEB5}"/>
    <dgm:cxn modelId="{85829EAB-FB25-4E27-8E0E-D61462B64EC8}" type="presOf" srcId="{C9BA4A67-1161-49E6-A7B7-C67A1056CDA1}" destId="{F58F9174-2436-4F53-A911-C14BA821E39C}" srcOrd="0" destOrd="0" presId="urn:microsoft.com/office/officeart/2018/2/layout/IconVerticalSolidList"/>
    <dgm:cxn modelId="{E7061BC2-63F2-47EA-A56B-736C1EF9D262}" srcId="{C9BA4A67-1161-49E6-A7B7-C67A1056CDA1}" destId="{725A2D81-118D-4324-A2C9-7C6ED92F6B87}" srcOrd="0" destOrd="0" parTransId="{815E0F9F-086A-4C76-BB97-23311F8FE9B6}" sibTransId="{875216C4-FE85-4E01-9B2D-5339D5C49234}"/>
    <dgm:cxn modelId="{F5C514EF-47F4-4CEB-8D35-5F5AA0FDC235}" type="presOf" srcId="{CB14B867-34C2-4B28-905C-6DD1640550DD}" destId="{D3F143F4-9C60-406B-B501-88B0AFD91A1E}" srcOrd="0" destOrd="0" presId="urn:microsoft.com/office/officeart/2018/2/layout/IconVerticalSolidList"/>
    <dgm:cxn modelId="{4D7AC599-0D18-4FC8-97FF-D852E090E79E}" type="presParOf" srcId="{F58F9174-2436-4F53-A911-C14BA821E39C}" destId="{5EB067B6-E1FA-44AA-BA9D-F5089A51FD99}" srcOrd="0" destOrd="0" presId="urn:microsoft.com/office/officeart/2018/2/layout/IconVerticalSolidList"/>
    <dgm:cxn modelId="{18A178CF-64ED-440C-ADA7-02B77CDA2926}" type="presParOf" srcId="{5EB067B6-E1FA-44AA-BA9D-F5089A51FD99}" destId="{075A9854-FA78-4593-86FF-9564515C69EB}" srcOrd="0" destOrd="0" presId="urn:microsoft.com/office/officeart/2018/2/layout/IconVerticalSolidList"/>
    <dgm:cxn modelId="{49C71BA5-915F-4553-AA48-2F5F4308FD98}" type="presParOf" srcId="{5EB067B6-E1FA-44AA-BA9D-F5089A51FD99}" destId="{370095C9-77DE-47B6-AB5E-6CA04908904D}" srcOrd="1" destOrd="0" presId="urn:microsoft.com/office/officeart/2018/2/layout/IconVerticalSolidList"/>
    <dgm:cxn modelId="{1C15C05E-3908-4B79-9118-1AA3B09333BD}" type="presParOf" srcId="{5EB067B6-E1FA-44AA-BA9D-F5089A51FD99}" destId="{66C0F22C-2EAB-4E70-9C95-3C1B3D4ACCD1}" srcOrd="2" destOrd="0" presId="urn:microsoft.com/office/officeart/2018/2/layout/IconVerticalSolidList"/>
    <dgm:cxn modelId="{080BB8E9-A6CC-40F1-8329-7787642B92C9}" type="presParOf" srcId="{5EB067B6-E1FA-44AA-BA9D-F5089A51FD99}" destId="{989B043C-60D1-4BD0-9AE9-45B2A9858685}" srcOrd="3" destOrd="0" presId="urn:microsoft.com/office/officeart/2018/2/layout/IconVerticalSolidList"/>
    <dgm:cxn modelId="{ACDD7184-3A4B-489F-B49F-C695359E573B}" type="presParOf" srcId="{F58F9174-2436-4F53-A911-C14BA821E39C}" destId="{C133BA60-B050-4F1E-BF45-28A7845F5E81}" srcOrd="1" destOrd="0" presId="urn:microsoft.com/office/officeart/2018/2/layout/IconVerticalSolidList"/>
    <dgm:cxn modelId="{7D37AA5A-CD1F-42E5-9FE1-2112B34C76B4}" type="presParOf" srcId="{F58F9174-2436-4F53-A911-C14BA821E39C}" destId="{530438DF-EFA3-489F-BBBD-1FCDDCF862DE}" srcOrd="2" destOrd="0" presId="urn:microsoft.com/office/officeart/2018/2/layout/IconVerticalSolidList"/>
    <dgm:cxn modelId="{C8E827C5-0BE6-43E2-83A6-C9BDC7BFA429}" type="presParOf" srcId="{530438DF-EFA3-489F-BBBD-1FCDDCF862DE}" destId="{AD1E90D4-2072-4C8B-AE29-DA7B0B1AFA52}" srcOrd="0" destOrd="0" presId="urn:microsoft.com/office/officeart/2018/2/layout/IconVerticalSolidList"/>
    <dgm:cxn modelId="{625DCD9D-B4BA-40DE-BD98-8AC85B90B179}" type="presParOf" srcId="{530438DF-EFA3-489F-BBBD-1FCDDCF862DE}" destId="{0E7FC1BF-75DC-470F-BB63-E64C9024BA54}" srcOrd="1" destOrd="0" presId="urn:microsoft.com/office/officeart/2018/2/layout/IconVerticalSolidList"/>
    <dgm:cxn modelId="{F86BF657-970E-45E5-850D-9AF84A418777}" type="presParOf" srcId="{530438DF-EFA3-489F-BBBD-1FCDDCF862DE}" destId="{BD6A5EB6-DC09-4654-8688-AD768D778287}" srcOrd="2" destOrd="0" presId="urn:microsoft.com/office/officeart/2018/2/layout/IconVerticalSolidList"/>
    <dgm:cxn modelId="{F2115369-7EC8-4750-ABF0-BFD2C3FD4851}" type="presParOf" srcId="{530438DF-EFA3-489F-BBBD-1FCDDCF862DE}" destId="{195BDC0F-4D57-464C-914E-90CB37B419BA}" srcOrd="3" destOrd="0" presId="urn:microsoft.com/office/officeart/2018/2/layout/IconVerticalSolidList"/>
    <dgm:cxn modelId="{495EA3F8-90FB-45C9-92FB-74AE0764B8FC}" type="presParOf" srcId="{F58F9174-2436-4F53-A911-C14BA821E39C}" destId="{087EDFE8-F53F-405F-96DE-CDCEA6E81A6C}" srcOrd="3" destOrd="0" presId="urn:microsoft.com/office/officeart/2018/2/layout/IconVerticalSolidList"/>
    <dgm:cxn modelId="{3D7F4FB6-D636-450A-A833-7F645ED9B799}" type="presParOf" srcId="{F58F9174-2436-4F53-A911-C14BA821E39C}" destId="{73A51F70-7E8B-4213-A646-2449D7E434B7}" srcOrd="4" destOrd="0" presId="urn:microsoft.com/office/officeart/2018/2/layout/IconVerticalSolidList"/>
    <dgm:cxn modelId="{8F72AB31-0A82-46F9-AA96-6E12622FD260}" type="presParOf" srcId="{73A51F70-7E8B-4213-A646-2449D7E434B7}" destId="{C0C764CC-23ED-4218-985B-B072D2BA177B}" srcOrd="0" destOrd="0" presId="urn:microsoft.com/office/officeart/2018/2/layout/IconVerticalSolidList"/>
    <dgm:cxn modelId="{2919E139-4C41-4C1A-98DF-C6EE662FDFF2}" type="presParOf" srcId="{73A51F70-7E8B-4213-A646-2449D7E434B7}" destId="{6D553E7D-729E-4804-87E4-EC56DFB43C64}" srcOrd="1" destOrd="0" presId="urn:microsoft.com/office/officeart/2018/2/layout/IconVerticalSolidList"/>
    <dgm:cxn modelId="{374C1268-55DB-40D4-8D0B-0D27C22BBDA1}" type="presParOf" srcId="{73A51F70-7E8B-4213-A646-2449D7E434B7}" destId="{1E626961-A082-47EF-B380-AB25CC0AE16C}" srcOrd="2" destOrd="0" presId="urn:microsoft.com/office/officeart/2018/2/layout/IconVerticalSolidList"/>
    <dgm:cxn modelId="{9A9DE9B6-4D34-4331-A214-0ECDF29329B5}" type="presParOf" srcId="{73A51F70-7E8B-4213-A646-2449D7E434B7}" destId="{D3F143F4-9C60-406B-B501-88B0AFD91A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A9854-FA78-4593-86FF-9564515C69EB}">
      <dsp:nvSpPr>
        <dsp:cNvPr id="0" name=""/>
        <dsp:cNvSpPr/>
      </dsp:nvSpPr>
      <dsp:spPr>
        <a:xfrm>
          <a:off x="0" y="3650"/>
          <a:ext cx="7430037" cy="12504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095C9-77DE-47B6-AB5E-6CA04908904D}">
      <dsp:nvSpPr>
        <dsp:cNvPr id="0" name=""/>
        <dsp:cNvSpPr/>
      </dsp:nvSpPr>
      <dsp:spPr>
        <a:xfrm>
          <a:off x="378260" y="285001"/>
          <a:ext cx="688419" cy="687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B043C-60D1-4BD0-9AE9-45B2A9858685}">
      <dsp:nvSpPr>
        <dsp:cNvPr id="0" name=""/>
        <dsp:cNvSpPr/>
      </dsp:nvSpPr>
      <dsp:spPr>
        <a:xfrm>
          <a:off x="1444941" y="3650"/>
          <a:ext cx="5909191" cy="125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9" tIns="132469" rIns="132469" bIns="1324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/>
            <a:t>Согласно его логике, «труд является благом будущего», так как он создает продукт по истечении определенного времени. Следовательно, рабочий, в теории Бем-Баверка, предстает владельцем «будущего блага», а предприниматель, нанявший рабочего, дает ему «настоящее благо» в форме заработной платы. </a:t>
          </a:r>
          <a:endParaRPr lang="en-US" sz="1400" kern="1200"/>
        </a:p>
      </dsp:txBody>
      <dsp:txXfrm>
        <a:off x="1444941" y="3650"/>
        <a:ext cx="5909191" cy="1251671"/>
      </dsp:txXfrm>
    </dsp:sp>
    <dsp:sp modelId="{AD1E90D4-2072-4C8B-AE29-DA7B0B1AFA52}">
      <dsp:nvSpPr>
        <dsp:cNvPr id="0" name=""/>
        <dsp:cNvSpPr/>
      </dsp:nvSpPr>
      <dsp:spPr>
        <a:xfrm>
          <a:off x="0" y="1549833"/>
          <a:ext cx="7430037" cy="12504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FC1BF-75DC-470F-BB63-E64C9024BA54}">
      <dsp:nvSpPr>
        <dsp:cNvPr id="0" name=""/>
        <dsp:cNvSpPr/>
      </dsp:nvSpPr>
      <dsp:spPr>
        <a:xfrm>
          <a:off x="378260" y="1831184"/>
          <a:ext cx="688419" cy="6877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BDC0F-4D57-464C-914E-90CB37B419BA}">
      <dsp:nvSpPr>
        <dsp:cNvPr id="0" name=""/>
        <dsp:cNvSpPr/>
      </dsp:nvSpPr>
      <dsp:spPr>
        <a:xfrm>
          <a:off x="1444941" y="1549833"/>
          <a:ext cx="5909191" cy="125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9" tIns="132469" rIns="132469" bIns="1324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/>
            <a:t>Таков процесс обмена благами между рабочими и предпринимателями. Блага, созданные трудом по истечении времени, из-за более низкой оценки будущих благ по сравнению с настоящим, по ценности превысят размер выплаченного вознаграждения за труд. </a:t>
          </a:r>
          <a:endParaRPr lang="en-US" sz="1400" kern="1200"/>
        </a:p>
      </dsp:txBody>
      <dsp:txXfrm>
        <a:off x="1444941" y="1549833"/>
        <a:ext cx="5909191" cy="1251671"/>
      </dsp:txXfrm>
    </dsp:sp>
    <dsp:sp modelId="{C0C764CC-23ED-4218-985B-B072D2BA177B}">
      <dsp:nvSpPr>
        <dsp:cNvPr id="0" name=""/>
        <dsp:cNvSpPr/>
      </dsp:nvSpPr>
      <dsp:spPr>
        <a:xfrm>
          <a:off x="0" y="3096015"/>
          <a:ext cx="7430037" cy="12504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53E7D-729E-4804-87E4-EC56DFB43C64}">
      <dsp:nvSpPr>
        <dsp:cNvPr id="0" name=""/>
        <dsp:cNvSpPr/>
      </dsp:nvSpPr>
      <dsp:spPr>
        <a:xfrm>
          <a:off x="378260" y="3377367"/>
          <a:ext cx="688419" cy="6877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143F4-9C60-406B-B501-88B0AFD91A1E}">
      <dsp:nvSpPr>
        <dsp:cNvPr id="0" name=""/>
        <dsp:cNvSpPr/>
      </dsp:nvSpPr>
      <dsp:spPr>
        <a:xfrm>
          <a:off x="1444941" y="3096015"/>
          <a:ext cx="5909191" cy="125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9" tIns="132469" rIns="132469" bIns="1324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dirty="0"/>
            <a:t>Это превышение и составит процент или прибыль. По мнению Бем-</a:t>
          </a:r>
          <a:r>
            <a:rPr lang="ru-RU" sz="1400" b="0" i="0" kern="1200" dirty="0" err="1"/>
            <a:t>Баверка</a:t>
          </a:r>
          <a:r>
            <a:rPr lang="ru-RU" sz="1400" b="0" i="0" kern="1200" dirty="0"/>
            <a:t>, добровольный характер обмена отражает равноценность и справедливость отношений работодателя и рабочего.</a:t>
          </a:r>
          <a:endParaRPr lang="en-US" sz="1400" kern="1200" dirty="0"/>
        </a:p>
      </dsp:txBody>
      <dsp:txXfrm>
        <a:off x="1444941" y="3096015"/>
        <a:ext cx="5909191" cy="1251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7639B6-1CAC-FFE0-EE23-96D3559F6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2D2772-91AA-02E8-8528-F61371F32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B40C61-C3D9-7E73-690F-F3739BB6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353EAA-1E7F-001D-4D3C-E610EECC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25856F-1517-3D31-F18B-3CA97899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00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EDB18-0554-0C09-A464-9CC7B0C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347250-E736-17CE-BD3A-2898A32E8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3D5A3A-C240-9AC5-7638-5BFF0E59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AFC1AC-A121-16E9-FBA0-B6FAC98A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9E442C-57C9-B79C-D2F0-9C5274F6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896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D3CB67-AFDB-FE9E-FFA5-9B3213898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D88D2A-6024-3449-9F5E-557027C70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569C6C-3447-A9F7-1BEC-374658B5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8EB05E-BEE3-0BD9-6404-B739E364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04BCDD-9CA8-3F15-587A-D4369D24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25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03C7C-6708-D94D-EEEB-603EA0E9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6624EB-445A-0A3D-0811-5BC384232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B57CD5-5D8C-DDAD-41A0-A34AFED5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C45372-3E63-8F66-A1EE-01FEE1F3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1BC8A-4922-63C9-4715-4CF02D6A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58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D1527-0E4E-E16B-0B4A-DBB99D0A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AB5D23-80CA-7D6B-D174-470F606C6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6F00BB-0E9D-273D-F1C2-E5F3EF0F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1BCB3-A415-0B16-23F0-D99CE83F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45B096-3C41-236D-0A95-F2AA002A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50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16B0D-B2D4-E0BD-F665-604CF2D1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5EB695-621C-07A1-D829-FBC0634F6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5F7690-DD86-4CBF-A7C0-5C1E0A919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77DEF-0392-7172-C5E0-4D920C34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024534-A3C4-E828-0055-C4D3B129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C1CE60-3260-D76C-1959-9A353048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929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2631BF-67A0-636E-3EE6-E55C80C9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F7598-4D8B-7037-25A4-7E2356D74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8C743B-1F3D-5309-CEF0-1EC35412A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C56875-C67C-F02F-3431-A22063937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AF7246-641E-D182-ACEB-F23A4C93A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41AE907-E86A-D722-90AB-1897AA9CA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A3033E-1620-BB7D-D563-FC556DDD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E05AF8C-3BD4-7485-0A05-97FA1FB8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70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EA5FF-FDA8-971C-9458-6CBF36B8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F4B0BD-5082-F1A2-F57B-E40E65E5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9B9DE3-CFAB-E16F-2D16-5BF94D75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4A4D79-1F28-B9CD-FCD1-A58821A4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52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23BE827-5AE8-27C2-0264-0E539B6F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05DB44-F5D0-7E54-F129-8690D647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3EAF02-58F9-38C1-5359-9FC82D55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39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BD5C1-9D07-82C2-1130-B4768996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CE41D8-692F-EC61-3EAC-AD8BF4025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32042C-6335-1A27-0EF9-7873DE6CF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779DFA-B584-AA58-D68F-0E2A3DD6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750577-AF55-B6D4-27CE-04BF5B8A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48AE4D-6753-D5A3-B68F-7FC7D7C1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52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DD65B-F289-C29D-6B6A-3FE6E93D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B2EF18-8A63-0575-AB41-FE80196C9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DCCE20-D766-456F-27A8-918ABE8E3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665B3B-E078-E61C-7EE6-0DA44E6E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91EE2C-F559-B430-17D7-5F56D232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FF546F-E184-8EF5-09EC-3D4D8CED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43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3A6975-BD6B-58D3-B8A7-6BBC7A12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4A5761-87D1-D692-5C88-CC655A764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B5B199-84AC-77DF-D97F-54886DFE7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D6BC6-F048-2640-B481-DFE3BC512CC2}" type="datetimeFigureOut">
              <a:rPr lang="ru-RU" smtClean="0"/>
              <a:t>07.11.2023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371206-5824-EB15-54B2-093F733AF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4F2391-FD4C-83CF-FF08-CFC093868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D86D2-B0DE-A446-8239-1F104BB7A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18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C774F-3C24-DD6B-9EBE-782CFE058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ru-RU" sz="4400"/>
              <a:t>Теория процента О. ф. Бём-Баверка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670A97-FCD8-8B85-A6EA-5F9A5C3C5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Природа процента. Три основания процента.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6C7E2F-1076-1A64-226A-529E50DFE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716"/>
          <a:stretch/>
        </p:blipFill>
        <p:spPr>
          <a:xfrm>
            <a:off x="6226167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90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993BD-D399-1595-8650-6C8341DD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ru-RU" b="1" dirty="0"/>
              <a:t>Что порождает разницу между настоящим и будущим?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2B1175-7BA3-9803-4A5A-7BE476CDB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28" y="2198362"/>
            <a:ext cx="5411872" cy="4050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effectLst/>
                <a:latin typeface="Mysl"/>
              </a:rPr>
              <a:t>Третье основание</a:t>
            </a:r>
          </a:p>
          <a:p>
            <a:pPr marL="0" indent="0" algn="ctr">
              <a:buNone/>
            </a:pPr>
            <a:r>
              <a:rPr lang="ru-RU" sz="2400" i="1" dirty="0">
                <a:effectLst/>
                <a:latin typeface="Mysl"/>
              </a:rPr>
              <a:t>«Как правило, настоящие блага по техническим причинам предпочтительнее для удовлетворения </a:t>
            </a:r>
            <a:r>
              <a:rPr lang="ru-RU" sz="2400" i="1" dirty="0" err="1">
                <a:effectLst/>
                <a:latin typeface="Mysl"/>
              </a:rPr>
              <a:t>потребностеи</a:t>
            </a:r>
            <a:r>
              <a:rPr lang="ru-RU" sz="2400" i="1" dirty="0">
                <a:effectLst/>
                <a:latin typeface="Mysl"/>
              </a:rPr>
              <a:t>̆, чем будущие блага, и при этом еще обеспечивают более высокую предельную полезность»</a:t>
            </a:r>
            <a:endParaRPr lang="ru-RU" sz="1600" dirty="0"/>
          </a:p>
          <a:p>
            <a:pPr marL="0" indent="0">
              <a:buNone/>
            </a:pPr>
            <a:endParaRPr lang="ru-RU" sz="17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BBC670-10E9-4CC4-7E39-06CDC038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303" y="2213001"/>
            <a:ext cx="5411873" cy="40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2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1DF9-BB7F-3E5D-A97B-518EA448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D574B2-3F9B-6F5B-BBDD-BFCDDB73E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>
                <a:effectLst/>
                <a:latin typeface="Mysl"/>
              </a:rPr>
              <a:t>Соотношение </a:t>
            </a:r>
            <a:r>
              <a:rPr lang="ru-RU" sz="2400" dirty="0" err="1">
                <a:effectLst/>
                <a:latin typeface="Mysl"/>
              </a:rPr>
              <a:t>потребностеи</a:t>
            </a:r>
            <a:r>
              <a:rPr lang="ru-RU" sz="2400" dirty="0">
                <a:effectLst/>
                <a:latin typeface="Mysl"/>
              </a:rPr>
              <a:t>̆ и их удовлетворения в настоящем и будущем, недооценка будущих </a:t>
            </a:r>
            <a:r>
              <a:rPr lang="ru-RU" sz="2400" dirty="0" err="1">
                <a:effectLst/>
                <a:latin typeface="Mysl"/>
              </a:rPr>
              <a:t>радостеи</a:t>
            </a:r>
            <a:r>
              <a:rPr lang="ru-RU" sz="2400" dirty="0">
                <a:effectLst/>
                <a:latin typeface="Mysl"/>
              </a:rPr>
              <a:t>̆ и </a:t>
            </a:r>
            <a:r>
              <a:rPr lang="ru-RU" sz="2400" dirty="0" err="1">
                <a:effectLst/>
                <a:latin typeface="Mysl"/>
              </a:rPr>
              <a:t>печалеи</a:t>
            </a:r>
            <a:r>
              <a:rPr lang="ru-RU" sz="2400" dirty="0">
                <a:effectLst/>
                <a:latin typeface="Mysl"/>
              </a:rPr>
              <a:t>̆, а также техническое превосходство настоящих благ суть три причины, которые в сочетании заставляют огромное большинство </a:t>
            </a:r>
            <a:r>
              <a:rPr lang="ru-RU" sz="2400" dirty="0" err="1">
                <a:effectLst/>
                <a:latin typeface="Mysl"/>
              </a:rPr>
              <a:t>людеи</a:t>
            </a:r>
            <a:r>
              <a:rPr lang="ru-RU" sz="2400" dirty="0">
                <a:effectLst/>
                <a:latin typeface="Mysl"/>
              </a:rPr>
              <a:t>̆ приписывать настоящим благам более высокую субъективную потребительскую ценность, чем аналогичным будущим благам. </a:t>
            </a:r>
            <a:endParaRPr lang="ru-RU" sz="3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589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4BAB-2F3A-4B95-B9D3-E5B81978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EE275-AEF4-22B7-7AF2-9B4452F9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39" y="538232"/>
            <a:ext cx="4803636" cy="634993"/>
          </a:xfrm>
        </p:spPr>
        <p:txBody>
          <a:bodyPr anchor="b">
            <a:normAutofit/>
          </a:bodyPr>
          <a:lstStyle/>
          <a:p>
            <a:r>
              <a:rPr lang="ru-RU" sz="3600" b="1" dirty="0">
                <a:solidFill>
                  <a:schemeClr val="tx2"/>
                </a:solidFill>
              </a:rPr>
              <a:t>Биография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68637-A591-D222-2543-593AC6CE5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39" y="1534585"/>
            <a:ext cx="5388161" cy="3788830"/>
          </a:xfrm>
        </p:spPr>
        <p:txBody>
          <a:bodyPr anchor="ctr">
            <a:normAutofit lnSpcReduction="10000"/>
          </a:bodyPr>
          <a:lstStyle/>
          <a:p>
            <a:r>
              <a:rPr lang="ru-RU" sz="2400" dirty="0" err="1">
                <a:solidFill>
                  <a:schemeClr val="tx2"/>
                </a:solidFill>
              </a:rPr>
              <a:t>Ойген</a:t>
            </a:r>
            <a:r>
              <a:rPr lang="ru-RU" sz="2400" dirty="0">
                <a:solidFill>
                  <a:schemeClr val="tx2"/>
                </a:solidFill>
              </a:rPr>
              <a:t> фон </a:t>
            </a:r>
            <a:r>
              <a:rPr lang="ru-RU" sz="2400" dirty="0" err="1">
                <a:solidFill>
                  <a:schemeClr val="tx2"/>
                </a:solidFill>
              </a:rPr>
              <a:t>Бём-Ба́верк</a:t>
            </a:r>
            <a:r>
              <a:rPr lang="ru-RU" sz="2400" dirty="0">
                <a:solidFill>
                  <a:schemeClr val="tx2"/>
                </a:solidFill>
              </a:rPr>
              <a:t> — австрийский экономист и государственный деятель. Один из основных представителей австрийской экономической школы.</a:t>
            </a:r>
          </a:p>
          <a:p>
            <a:r>
              <a:rPr lang="ru-RU" sz="2400" dirty="0">
                <a:solidFill>
                  <a:schemeClr val="tx2"/>
                </a:solidFill>
              </a:rPr>
              <a:t>В течение своей жизни </a:t>
            </a:r>
            <a:r>
              <a:rPr lang="ru-RU" sz="2400" dirty="0" err="1">
                <a:solidFill>
                  <a:schemeClr val="tx2"/>
                </a:solidFill>
              </a:rPr>
              <a:t>Бём-Баверк</a:t>
            </a:r>
            <a:r>
              <a:rPr lang="ru-RU" sz="2400" dirty="0">
                <a:solidFill>
                  <a:schemeClr val="tx2"/>
                </a:solidFill>
              </a:rPr>
              <a:t> преподавал в университетах Инсбрука и Вены. Он трижды занимал пост министра финансов одной из двух составных частей Австро-Венгерской империи.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0E91BF-08BC-98B2-0E27-281C1C115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808"/>
          <a:stretch/>
        </p:blipFill>
        <p:spPr>
          <a:xfrm>
            <a:off x="6886803" y="770037"/>
            <a:ext cx="5298683" cy="6087963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6AE2F4-5A2E-4357-A1D8-6142F9BDC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14766" y="695399"/>
            <a:ext cx="5570720" cy="6171739"/>
            <a:chOff x="6626306" y="695399"/>
            <a:chExt cx="5570720" cy="617173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6AC7E8-A56F-4E9D-A394-C9A2F65DD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33035" y="910673"/>
              <a:ext cx="5263991" cy="5956465"/>
            </a:xfrm>
            <a:custGeom>
              <a:avLst/>
              <a:gdLst>
                <a:gd name="connsiteX0" fmla="*/ 2918460 w 2961539"/>
                <a:gd name="connsiteY0" fmla="*/ 1324969 h 3351127"/>
                <a:gd name="connsiteX1" fmla="*/ 2906649 w 2961539"/>
                <a:gd name="connsiteY1" fmla="*/ 1284393 h 3351127"/>
                <a:gd name="connsiteX2" fmla="*/ 2893314 w 2961539"/>
                <a:gd name="connsiteY2" fmla="*/ 1244388 h 3351127"/>
                <a:gd name="connsiteX3" fmla="*/ 2878741 w 2961539"/>
                <a:gd name="connsiteY3" fmla="*/ 1204859 h 3351127"/>
                <a:gd name="connsiteX4" fmla="*/ 2811209 w 2961539"/>
                <a:gd name="connsiteY4" fmla="*/ 1051316 h 3351127"/>
                <a:gd name="connsiteX5" fmla="*/ 2636711 w 2961539"/>
                <a:gd name="connsiteY5" fmla="*/ 768709 h 3351127"/>
                <a:gd name="connsiteX6" fmla="*/ 2418683 w 2961539"/>
                <a:gd name="connsiteY6" fmla="*/ 522202 h 3351127"/>
                <a:gd name="connsiteX7" fmla="*/ 2165699 w 2961539"/>
                <a:gd name="connsiteY7" fmla="*/ 314748 h 3351127"/>
                <a:gd name="connsiteX8" fmla="*/ 2027873 w 2961539"/>
                <a:gd name="connsiteY8" fmla="*/ 227213 h 3351127"/>
                <a:gd name="connsiteX9" fmla="*/ 1883474 w 2961539"/>
                <a:gd name="connsiteY9" fmla="*/ 151203 h 3351127"/>
                <a:gd name="connsiteX10" fmla="*/ 1576483 w 2961539"/>
                <a:gd name="connsiteY10" fmla="*/ 40618 h 3351127"/>
                <a:gd name="connsiteX11" fmla="*/ 1415415 w 2961539"/>
                <a:gd name="connsiteY11" fmla="*/ 10233 h 3351127"/>
                <a:gd name="connsiteX12" fmla="*/ 1251204 w 2961539"/>
                <a:gd name="connsiteY12" fmla="*/ 42 h 3351127"/>
                <a:gd name="connsiteX13" fmla="*/ 927163 w 2961539"/>
                <a:gd name="connsiteY13" fmla="*/ 29855 h 3351127"/>
                <a:gd name="connsiteX14" fmla="*/ 610362 w 2961539"/>
                <a:gd name="connsiteY14" fmla="*/ 116151 h 3351127"/>
                <a:gd name="connsiteX15" fmla="*/ 315468 w 2961539"/>
                <a:gd name="connsiteY15" fmla="*/ 267408 h 3351127"/>
                <a:gd name="connsiteX16" fmla="*/ 182975 w 2961539"/>
                <a:gd name="connsiteY16" fmla="*/ 368183 h 3351127"/>
                <a:gd name="connsiteX17" fmla="*/ 64294 w 2961539"/>
                <a:gd name="connsiteY17" fmla="*/ 484674 h 3351127"/>
                <a:gd name="connsiteX18" fmla="*/ 0 w 2961539"/>
                <a:gd name="connsiteY18" fmla="*/ 556778 h 3351127"/>
                <a:gd name="connsiteX19" fmla="*/ 0 w 2961539"/>
                <a:gd name="connsiteY19" fmla="*/ 956066 h 3351127"/>
                <a:gd name="connsiteX20" fmla="*/ 227552 w 2961539"/>
                <a:gd name="connsiteY20" fmla="*/ 636597 h 3351127"/>
                <a:gd name="connsiteX21" fmla="*/ 331756 w 2961539"/>
                <a:gd name="connsiteY21" fmla="*/ 534966 h 3351127"/>
                <a:gd name="connsiteX22" fmla="*/ 441770 w 2961539"/>
                <a:gd name="connsiteY22" fmla="*/ 439620 h 3351127"/>
                <a:gd name="connsiteX23" fmla="*/ 683419 w 2961539"/>
                <a:gd name="connsiteY23" fmla="*/ 274457 h 3351127"/>
                <a:gd name="connsiteX24" fmla="*/ 956596 w 2961539"/>
                <a:gd name="connsiteY24" fmla="*/ 161300 h 3351127"/>
                <a:gd name="connsiteX25" fmla="*/ 1251490 w 2961539"/>
                <a:gd name="connsiteY25" fmla="*/ 123009 h 3351127"/>
                <a:gd name="connsiteX26" fmla="*/ 1398175 w 2961539"/>
                <a:gd name="connsiteY26" fmla="*/ 135297 h 3351127"/>
                <a:gd name="connsiteX27" fmla="*/ 1542383 w 2961539"/>
                <a:gd name="connsiteY27" fmla="*/ 167967 h 3351127"/>
                <a:gd name="connsiteX28" fmla="*/ 1681925 w 2961539"/>
                <a:gd name="connsiteY28" fmla="*/ 218450 h 3351127"/>
                <a:gd name="connsiteX29" fmla="*/ 1715929 w 2961539"/>
                <a:gd name="connsiteY29" fmla="*/ 233595 h 3351127"/>
                <a:gd name="connsiteX30" fmla="*/ 1749552 w 2961539"/>
                <a:gd name="connsiteY30" fmla="*/ 249597 h 3351127"/>
                <a:gd name="connsiteX31" fmla="*/ 1782604 w 2961539"/>
                <a:gd name="connsiteY31" fmla="*/ 266646 h 3351127"/>
                <a:gd name="connsiteX32" fmla="*/ 1815275 w 2961539"/>
                <a:gd name="connsiteY32" fmla="*/ 284553 h 3351127"/>
                <a:gd name="connsiteX33" fmla="*/ 2059400 w 2961539"/>
                <a:gd name="connsiteY33" fmla="*/ 454765 h 3351127"/>
                <a:gd name="connsiteX34" fmla="*/ 2270284 w 2961539"/>
                <a:gd name="connsiteY34" fmla="*/ 663648 h 3351127"/>
                <a:gd name="connsiteX35" fmla="*/ 2362581 w 2961539"/>
                <a:gd name="connsiteY35" fmla="*/ 779091 h 3351127"/>
                <a:gd name="connsiteX36" fmla="*/ 2445353 w 2961539"/>
                <a:gd name="connsiteY36" fmla="*/ 900726 h 3351127"/>
                <a:gd name="connsiteX37" fmla="*/ 2581180 w 2961539"/>
                <a:gd name="connsiteY37" fmla="*/ 1158663 h 3351127"/>
                <a:gd name="connsiteX38" fmla="*/ 2673382 w 2961539"/>
                <a:gd name="connsiteY38" fmla="*/ 1430601 h 3351127"/>
                <a:gd name="connsiteX39" fmla="*/ 2707291 w 2961539"/>
                <a:gd name="connsiteY39" fmla="*/ 1569095 h 3351127"/>
                <a:gd name="connsiteX40" fmla="*/ 2728913 w 2961539"/>
                <a:gd name="connsiteY40" fmla="*/ 1710065 h 3351127"/>
                <a:gd name="connsiteX41" fmla="*/ 2738342 w 2961539"/>
                <a:gd name="connsiteY41" fmla="*/ 1853321 h 3351127"/>
                <a:gd name="connsiteX42" fmla="*/ 2733294 w 2961539"/>
                <a:gd name="connsiteY42" fmla="*/ 1998482 h 3351127"/>
                <a:gd name="connsiteX43" fmla="*/ 2704433 w 2961539"/>
                <a:gd name="connsiteY43" fmla="*/ 2140785 h 3351127"/>
                <a:gd name="connsiteX44" fmla="*/ 2645759 w 2961539"/>
                <a:gd name="connsiteY44" fmla="*/ 2264515 h 3351127"/>
                <a:gd name="connsiteX45" fmla="*/ 2552986 w 2961539"/>
                <a:gd name="connsiteY45" fmla="*/ 2354717 h 3351127"/>
                <a:gd name="connsiteX46" fmla="*/ 2492026 w 2961539"/>
                <a:gd name="connsiteY46" fmla="*/ 2389769 h 3351127"/>
                <a:gd name="connsiteX47" fmla="*/ 2423541 w 2961539"/>
                <a:gd name="connsiteY47" fmla="*/ 2423583 h 3351127"/>
                <a:gd name="connsiteX48" fmla="*/ 2278475 w 2961539"/>
                <a:gd name="connsiteY48" fmla="*/ 2502640 h 3351127"/>
                <a:gd name="connsiteX49" fmla="*/ 2143697 w 2961539"/>
                <a:gd name="connsiteY49" fmla="*/ 2606463 h 3351127"/>
                <a:gd name="connsiteX50" fmla="*/ 2113312 w 2961539"/>
                <a:gd name="connsiteY50" fmla="*/ 2635514 h 3351127"/>
                <a:gd name="connsiteX51" fmla="*/ 2084927 w 2961539"/>
                <a:gd name="connsiteY51" fmla="*/ 2664184 h 3351127"/>
                <a:gd name="connsiteX52" fmla="*/ 2030349 w 2961539"/>
                <a:gd name="connsiteY52" fmla="*/ 2722573 h 3351127"/>
                <a:gd name="connsiteX53" fmla="*/ 1929098 w 2961539"/>
                <a:gd name="connsiteY53" fmla="*/ 2842683 h 3351127"/>
                <a:gd name="connsiteX54" fmla="*/ 1880045 w 2961539"/>
                <a:gd name="connsiteY54" fmla="*/ 2902309 h 3351127"/>
                <a:gd name="connsiteX55" fmla="*/ 1831086 w 2961539"/>
                <a:gd name="connsiteY55" fmla="*/ 2960888 h 3351127"/>
                <a:gd name="connsiteX56" fmla="*/ 1730121 w 2961539"/>
                <a:gd name="connsiteY56" fmla="*/ 3071854 h 3351127"/>
                <a:gd name="connsiteX57" fmla="*/ 1620488 w 2961539"/>
                <a:gd name="connsiteY57" fmla="*/ 3169200 h 3351127"/>
                <a:gd name="connsiteX58" fmla="*/ 1497616 w 2961539"/>
                <a:gd name="connsiteY58" fmla="*/ 3244447 h 3351127"/>
                <a:gd name="connsiteX59" fmla="*/ 1361313 w 2961539"/>
                <a:gd name="connsiteY59" fmla="*/ 3288739 h 3351127"/>
                <a:gd name="connsiteX60" fmla="*/ 1289590 w 2961539"/>
                <a:gd name="connsiteY60" fmla="*/ 3297978 h 3351127"/>
                <a:gd name="connsiteX61" fmla="*/ 1253204 w 2961539"/>
                <a:gd name="connsiteY61" fmla="*/ 3299407 h 3351127"/>
                <a:gd name="connsiteX62" fmla="*/ 1215676 w 2961539"/>
                <a:gd name="connsiteY62" fmla="*/ 3299216 h 3351127"/>
                <a:gd name="connsiteX63" fmla="*/ 918972 w 2961539"/>
                <a:gd name="connsiteY63" fmla="*/ 3254639 h 3351127"/>
                <a:gd name="connsiteX64" fmla="*/ 642557 w 2961539"/>
                <a:gd name="connsiteY64" fmla="*/ 3139672 h 3351127"/>
                <a:gd name="connsiteX65" fmla="*/ 515112 w 2961539"/>
                <a:gd name="connsiteY65" fmla="*/ 3061853 h 3351127"/>
                <a:gd name="connsiteX66" fmla="*/ 484442 w 2961539"/>
                <a:gd name="connsiteY66" fmla="*/ 3040612 h 3351127"/>
                <a:gd name="connsiteX67" fmla="*/ 454343 w 2961539"/>
                <a:gd name="connsiteY67" fmla="*/ 3018610 h 3351127"/>
                <a:gd name="connsiteX68" fmla="*/ 424625 w 2961539"/>
                <a:gd name="connsiteY68" fmla="*/ 2996131 h 3351127"/>
                <a:gd name="connsiteX69" fmla="*/ 395478 w 2961539"/>
                <a:gd name="connsiteY69" fmla="*/ 2973080 h 3351127"/>
                <a:gd name="connsiteX70" fmla="*/ 181547 w 2961539"/>
                <a:gd name="connsiteY70" fmla="*/ 2767626 h 3351127"/>
                <a:gd name="connsiteX71" fmla="*/ 134112 w 2961539"/>
                <a:gd name="connsiteY71" fmla="*/ 2710761 h 3351127"/>
                <a:gd name="connsiteX72" fmla="*/ 89821 w 2961539"/>
                <a:gd name="connsiteY72" fmla="*/ 2652087 h 3351127"/>
                <a:gd name="connsiteX73" fmla="*/ 10096 w 2961539"/>
                <a:gd name="connsiteY73" fmla="*/ 2529025 h 3351127"/>
                <a:gd name="connsiteX74" fmla="*/ 191 w 2961539"/>
                <a:gd name="connsiteY74" fmla="*/ 2511499 h 3351127"/>
                <a:gd name="connsiteX75" fmla="*/ 191 w 2961539"/>
                <a:gd name="connsiteY75" fmla="*/ 2835063 h 3351127"/>
                <a:gd name="connsiteX76" fmla="*/ 50959 w 2961539"/>
                <a:gd name="connsiteY76" fmla="*/ 2888879 h 3351127"/>
                <a:gd name="connsiteX77" fmla="*/ 300038 w 2961539"/>
                <a:gd name="connsiteY77" fmla="*/ 3100525 h 3351127"/>
                <a:gd name="connsiteX78" fmla="*/ 438150 w 2961539"/>
                <a:gd name="connsiteY78" fmla="*/ 3186916 h 3351127"/>
                <a:gd name="connsiteX79" fmla="*/ 584264 w 2961539"/>
                <a:gd name="connsiteY79" fmla="*/ 3258830 h 3351127"/>
                <a:gd name="connsiteX80" fmla="*/ 862965 w 2961539"/>
                <a:gd name="connsiteY80" fmla="*/ 3351127 h 3351127"/>
                <a:gd name="connsiteX81" fmla="*/ 1534478 w 2961539"/>
                <a:gd name="connsiteY81" fmla="*/ 3351127 h 3351127"/>
                <a:gd name="connsiteX82" fmla="*/ 1540955 w 2961539"/>
                <a:gd name="connsiteY82" fmla="*/ 3348841 h 3351127"/>
                <a:gd name="connsiteX83" fmla="*/ 1691831 w 2961539"/>
                <a:gd name="connsiteY83" fmla="*/ 3275403 h 3351127"/>
                <a:gd name="connsiteX84" fmla="*/ 1827086 w 2961539"/>
                <a:gd name="connsiteY84" fmla="*/ 3179963 h 3351127"/>
                <a:gd name="connsiteX85" fmla="*/ 1948625 w 2961539"/>
                <a:gd name="connsiteY85" fmla="*/ 3072426 h 3351127"/>
                <a:gd name="connsiteX86" fmla="*/ 2005584 w 2961539"/>
                <a:gd name="connsiteY86" fmla="*/ 3016514 h 3351127"/>
                <a:gd name="connsiteX87" fmla="*/ 2060639 w 2961539"/>
                <a:gd name="connsiteY87" fmla="*/ 2959935 h 3351127"/>
                <a:gd name="connsiteX88" fmla="*/ 2167223 w 2961539"/>
                <a:gd name="connsiteY88" fmla="*/ 2847350 h 3351127"/>
                <a:gd name="connsiteX89" fmla="*/ 2218754 w 2961539"/>
                <a:gd name="connsiteY89" fmla="*/ 2791438 h 3351127"/>
                <a:gd name="connsiteX90" fmla="*/ 2244471 w 2961539"/>
                <a:gd name="connsiteY90" fmla="*/ 2763911 h 3351127"/>
                <a:gd name="connsiteX91" fmla="*/ 2269427 w 2961539"/>
                <a:gd name="connsiteY91" fmla="*/ 2738098 h 3351127"/>
                <a:gd name="connsiteX92" fmla="*/ 2321243 w 2961539"/>
                <a:gd name="connsiteY92" fmla="*/ 2689807 h 3351127"/>
                <a:gd name="connsiteX93" fmla="*/ 2376297 w 2961539"/>
                <a:gd name="connsiteY93" fmla="*/ 2645230 h 3351127"/>
                <a:gd name="connsiteX94" fmla="*/ 2499265 w 2961539"/>
                <a:gd name="connsiteY94" fmla="*/ 2564934 h 3351127"/>
                <a:gd name="connsiteX95" fmla="*/ 2639187 w 2961539"/>
                <a:gd name="connsiteY95" fmla="*/ 2476732 h 3351127"/>
                <a:gd name="connsiteX96" fmla="*/ 2674239 w 2961539"/>
                <a:gd name="connsiteY96" fmla="*/ 2448729 h 3351127"/>
                <a:gd name="connsiteX97" fmla="*/ 2707481 w 2961539"/>
                <a:gd name="connsiteY97" fmla="*/ 2417487 h 3351127"/>
                <a:gd name="connsiteX98" fmla="*/ 2765298 w 2961539"/>
                <a:gd name="connsiteY98" fmla="*/ 2347097 h 3351127"/>
                <a:gd name="connsiteX99" fmla="*/ 2810447 w 2961539"/>
                <a:gd name="connsiteY99" fmla="*/ 2270802 h 3351127"/>
                <a:gd name="connsiteX100" fmla="*/ 2845499 w 2961539"/>
                <a:gd name="connsiteY100" fmla="*/ 2192411 h 3351127"/>
                <a:gd name="connsiteX101" fmla="*/ 2901315 w 2961539"/>
                <a:gd name="connsiteY101" fmla="*/ 2034772 h 3351127"/>
                <a:gd name="connsiteX102" fmla="*/ 2943130 w 2961539"/>
                <a:gd name="connsiteY102" fmla="*/ 1871704 h 3351127"/>
                <a:gd name="connsiteX103" fmla="*/ 2961037 w 2961539"/>
                <a:gd name="connsiteY103" fmla="*/ 1703302 h 3351127"/>
                <a:gd name="connsiteX104" fmla="*/ 2928842 w 2961539"/>
                <a:gd name="connsiteY104" fmla="*/ 1366308 h 3351127"/>
                <a:gd name="connsiteX105" fmla="*/ 2918460 w 2961539"/>
                <a:gd name="connsiteY105" fmla="*/ 1324969 h 335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61539" h="3351127">
                  <a:moveTo>
                    <a:pt x="2918460" y="1324969"/>
                  </a:moveTo>
                  <a:lnTo>
                    <a:pt x="2906649" y="1284393"/>
                  </a:lnTo>
                  <a:lnTo>
                    <a:pt x="2893314" y="1244388"/>
                  </a:lnTo>
                  <a:cubicBezTo>
                    <a:pt x="2888837" y="1231053"/>
                    <a:pt x="2883694" y="1218004"/>
                    <a:pt x="2878741" y="1204859"/>
                  </a:cubicBezTo>
                  <a:cubicBezTo>
                    <a:pt x="2858453" y="1152567"/>
                    <a:pt x="2836069" y="1101227"/>
                    <a:pt x="2811209" y="1051316"/>
                  </a:cubicBezTo>
                  <a:cubicBezTo>
                    <a:pt x="2761107" y="951684"/>
                    <a:pt x="2702814" y="857006"/>
                    <a:pt x="2636711" y="768709"/>
                  </a:cubicBezTo>
                  <a:cubicBezTo>
                    <a:pt x="2570798" y="680412"/>
                    <a:pt x="2497455" y="598212"/>
                    <a:pt x="2418683" y="522202"/>
                  </a:cubicBezTo>
                  <a:cubicBezTo>
                    <a:pt x="2339912" y="446193"/>
                    <a:pt x="2254949" y="377232"/>
                    <a:pt x="2165699" y="314748"/>
                  </a:cubicBezTo>
                  <a:cubicBezTo>
                    <a:pt x="2121122" y="283506"/>
                    <a:pt x="2075021" y="254359"/>
                    <a:pt x="2027873" y="227213"/>
                  </a:cubicBezTo>
                  <a:cubicBezTo>
                    <a:pt x="1980914" y="199781"/>
                    <a:pt x="1932623" y="174635"/>
                    <a:pt x="1883474" y="151203"/>
                  </a:cubicBezTo>
                  <a:cubicBezTo>
                    <a:pt x="1785176" y="104721"/>
                    <a:pt x="1682496" y="67002"/>
                    <a:pt x="1576483" y="40618"/>
                  </a:cubicBezTo>
                  <a:cubicBezTo>
                    <a:pt x="1523524" y="27474"/>
                    <a:pt x="1469803" y="16901"/>
                    <a:pt x="1415415" y="10233"/>
                  </a:cubicBezTo>
                  <a:cubicBezTo>
                    <a:pt x="1361123" y="3185"/>
                    <a:pt x="1306163" y="-435"/>
                    <a:pt x="1251204" y="42"/>
                  </a:cubicBezTo>
                  <a:cubicBezTo>
                    <a:pt x="1142714" y="804"/>
                    <a:pt x="1034415" y="10805"/>
                    <a:pt x="927163" y="29855"/>
                  </a:cubicBezTo>
                  <a:cubicBezTo>
                    <a:pt x="820007" y="49095"/>
                    <a:pt x="713423" y="76813"/>
                    <a:pt x="610362" y="116151"/>
                  </a:cubicBezTo>
                  <a:cubicBezTo>
                    <a:pt x="507301" y="155394"/>
                    <a:pt x="407861" y="205782"/>
                    <a:pt x="315468" y="267408"/>
                  </a:cubicBezTo>
                  <a:cubicBezTo>
                    <a:pt x="269367" y="298269"/>
                    <a:pt x="224504" y="331226"/>
                    <a:pt x="182975" y="368183"/>
                  </a:cubicBezTo>
                  <a:cubicBezTo>
                    <a:pt x="141542" y="405140"/>
                    <a:pt x="102489" y="444573"/>
                    <a:pt x="64294" y="484674"/>
                  </a:cubicBezTo>
                  <a:cubicBezTo>
                    <a:pt x="42291" y="508105"/>
                    <a:pt x="20860" y="532203"/>
                    <a:pt x="0" y="556778"/>
                  </a:cubicBezTo>
                  <a:lnTo>
                    <a:pt x="0" y="956066"/>
                  </a:lnTo>
                  <a:cubicBezTo>
                    <a:pt x="62579" y="840909"/>
                    <a:pt x="138970" y="733276"/>
                    <a:pt x="227552" y="636597"/>
                  </a:cubicBezTo>
                  <a:cubicBezTo>
                    <a:pt x="260223" y="600593"/>
                    <a:pt x="295466" y="567160"/>
                    <a:pt x="331756" y="534966"/>
                  </a:cubicBezTo>
                  <a:cubicBezTo>
                    <a:pt x="367951" y="502771"/>
                    <a:pt x="403955" y="470196"/>
                    <a:pt x="441770" y="439620"/>
                  </a:cubicBezTo>
                  <a:cubicBezTo>
                    <a:pt x="517208" y="378375"/>
                    <a:pt x="597503" y="322177"/>
                    <a:pt x="683419" y="274457"/>
                  </a:cubicBezTo>
                  <a:cubicBezTo>
                    <a:pt x="769239" y="226832"/>
                    <a:pt x="860679" y="187208"/>
                    <a:pt x="956596" y="161300"/>
                  </a:cubicBezTo>
                  <a:cubicBezTo>
                    <a:pt x="1052322" y="135201"/>
                    <a:pt x="1151954" y="122247"/>
                    <a:pt x="1251490" y="123009"/>
                  </a:cubicBezTo>
                  <a:cubicBezTo>
                    <a:pt x="1300448" y="123581"/>
                    <a:pt x="1349502" y="127772"/>
                    <a:pt x="1398175" y="135297"/>
                  </a:cubicBezTo>
                  <a:cubicBezTo>
                    <a:pt x="1446752" y="143107"/>
                    <a:pt x="1495044" y="153870"/>
                    <a:pt x="1542383" y="167967"/>
                  </a:cubicBezTo>
                  <a:cubicBezTo>
                    <a:pt x="1589723" y="182160"/>
                    <a:pt x="1636490" y="198733"/>
                    <a:pt x="1681925" y="218450"/>
                  </a:cubicBezTo>
                  <a:cubicBezTo>
                    <a:pt x="1693259" y="223498"/>
                    <a:pt x="1704689" y="228261"/>
                    <a:pt x="1715929" y="233595"/>
                  </a:cubicBezTo>
                  <a:lnTo>
                    <a:pt x="1749552" y="249597"/>
                  </a:lnTo>
                  <a:lnTo>
                    <a:pt x="1782604" y="266646"/>
                  </a:lnTo>
                  <a:cubicBezTo>
                    <a:pt x="1793558" y="272457"/>
                    <a:pt x="1804416" y="278553"/>
                    <a:pt x="1815275" y="284553"/>
                  </a:cubicBezTo>
                  <a:cubicBezTo>
                    <a:pt x="1901762" y="333321"/>
                    <a:pt x="1983486" y="390662"/>
                    <a:pt x="2059400" y="454765"/>
                  </a:cubicBezTo>
                  <a:cubicBezTo>
                    <a:pt x="2135410" y="518583"/>
                    <a:pt x="2205990" y="588687"/>
                    <a:pt x="2270284" y="663648"/>
                  </a:cubicBezTo>
                  <a:cubicBezTo>
                    <a:pt x="2302574" y="701082"/>
                    <a:pt x="2333530" y="739372"/>
                    <a:pt x="2362581" y="779091"/>
                  </a:cubicBezTo>
                  <a:cubicBezTo>
                    <a:pt x="2391632" y="818811"/>
                    <a:pt x="2419255" y="859387"/>
                    <a:pt x="2445353" y="900726"/>
                  </a:cubicBezTo>
                  <a:cubicBezTo>
                    <a:pt x="2497455" y="983593"/>
                    <a:pt x="2542889" y="1069890"/>
                    <a:pt x="2581180" y="1158663"/>
                  </a:cubicBezTo>
                  <a:cubicBezTo>
                    <a:pt x="2619470" y="1247436"/>
                    <a:pt x="2648617" y="1338876"/>
                    <a:pt x="2673382" y="1430601"/>
                  </a:cubicBezTo>
                  <a:cubicBezTo>
                    <a:pt x="2685764" y="1476512"/>
                    <a:pt x="2697480" y="1522518"/>
                    <a:pt x="2707291" y="1569095"/>
                  </a:cubicBezTo>
                  <a:cubicBezTo>
                    <a:pt x="2717197" y="1615672"/>
                    <a:pt x="2724245" y="1662726"/>
                    <a:pt x="2728913" y="1710065"/>
                  </a:cubicBezTo>
                  <a:cubicBezTo>
                    <a:pt x="2733485" y="1757404"/>
                    <a:pt x="2736818" y="1805124"/>
                    <a:pt x="2738342" y="1853321"/>
                  </a:cubicBezTo>
                  <a:cubicBezTo>
                    <a:pt x="2739390" y="1901422"/>
                    <a:pt x="2738247" y="1950000"/>
                    <a:pt x="2733294" y="1998482"/>
                  </a:cubicBezTo>
                  <a:cubicBezTo>
                    <a:pt x="2728151" y="2046774"/>
                    <a:pt x="2718911" y="2095542"/>
                    <a:pt x="2704433" y="2140785"/>
                  </a:cubicBezTo>
                  <a:cubicBezTo>
                    <a:pt x="2689860" y="2186029"/>
                    <a:pt x="2670429" y="2228320"/>
                    <a:pt x="2645759" y="2264515"/>
                  </a:cubicBezTo>
                  <a:cubicBezTo>
                    <a:pt x="2620899" y="2300710"/>
                    <a:pt x="2590514" y="2330047"/>
                    <a:pt x="2552986" y="2354717"/>
                  </a:cubicBezTo>
                  <a:cubicBezTo>
                    <a:pt x="2534317" y="2367195"/>
                    <a:pt x="2513838" y="2378530"/>
                    <a:pt x="2492026" y="2389769"/>
                  </a:cubicBezTo>
                  <a:cubicBezTo>
                    <a:pt x="2470309" y="2401009"/>
                    <a:pt x="2447258" y="2412058"/>
                    <a:pt x="2423541" y="2423583"/>
                  </a:cubicBezTo>
                  <a:cubicBezTo>
                    <a:pt x="2376107" y="2446633"/>
                    <a:pt x="2326100" y="2472065"/>
                    <a:pt x="2278475" y="2502640"/>
                  </a:cubicBezTo>
                  <a:cubicBezTo>
                    <a:pt x="2230850" y="2533120"/>
                    <a:pt x="2185130" y="2567982"/>
                    <a:pt x="2143697" y="2606463"/>
                  </a:cubicBezTo>
                  <a:cubicBezTo>
                    <a:pt x="2133410" y="2615988"/>
                    <a:pt x="2122837" y="2625989"/>
                    <a:pt x="2113312" y="2635514"/>
                  </a:cubicBezTo>
                  <a:lnTo>
                    <a:pt x="2084927" y="2664184"/>
                  </a:lnTo>
                  <a:cubicBezTo>
                    <a:pt x="2066258" y="2683425"/>
                    <a:pt x="2048066" y="2702951"/>
                    <a:pt x="2030349" y="2722573"/>
                  </a:cubicBezTo>
                  <a:cubicBezTo>
                    <a:pt x="1995011" y="2762101"/>
                    <a:pt x="1962055" y="2802773"/>
                    <a:pt x="1929098" y="2842683"/>
                  </a:cubicBezTo>
                  <a:lnTo>
                    <a:pt x="1880045" y="2902309"/>
                  </a:lnTo>
                  <a:cubicBezTo>
                    <a:pt x="1863757" y="2922026"/>
                    <a:pt x="1847564" y="2941648"/>
                    <a:pt x="1831086" y="2960888"/>
                  </a:cubicBezTo>
                  <a:cubicBezTo>
                    <a:pt x="1798130" y="2999178"/>
                    <a:pt x="1764983" y="3036707"/>
                    <a:pt x="1730121" y="3071854"/>
                  </a:cubicBezTo>
                  <a:cubicBezTo>
                    <a:pt x="1695355" y="3107001"/>
                    <a:pt x="1659160" y="3140053"/>
                    <a:pt x="1620488" y="3169200"/>
                  </a:cubicBezTo>
                  <a:cubicBezTo>
                    <a:pt x="1581912" y="3198442"/>
                    <a:pt x="1541145" y="3224254"/>
                    <a:pt x="1497616" y="3244447"/>
                  </a:cubicBezTo>
                  <a:cubicBezTo>
                    <a:pt x="1454277" y="3264735"/>
                    <a:pt x="1408462" y="3279690"/>
                    <a:pt x="1361313" y="3288739"/>
                  </a:cubicBezTo>
                  <a:cubicBezTo>
                    <a:pt x="1337691" y="3293406"/>
                    <a:pt x="1313688" y="3296168"/>
                    <a:pt x="1289590" y="3297978"/>
                  </a:cubicBezTo>
                  <a:cubicBezTo>
                    <a:pt x="1277493" y="3298740"/>
                    <a:pt x="1265396" y="3299216"/>
                    <a:pt x="1253204" y="3299407"/>
                  </a:cubicBezTo>
                  <a:lnTo>
                    <a:pt x="1215676" y="3299216"/>
                  </a:lnTo>
                  <a:cubicBezTo>
                    <a:pt x="1115378" y="3296930"/>
                    <a:pt x="1015365" y="3281785"/>
                    <a:pt x="918972" y="3254639"/>
                  </a:cubicBezTo>
                  <a:cubicBezTo>
                    <a:pt x="822484" y="3227302"/>
                    <a:pt x="729996" y="3187583"/>
                    <a:pt x="642557" y="3139672"/>
                  </a:cubicBezTo>
                  <a:cubicBezTo>
                    <a:pt x="598837" y="3115765"/>
                    <a:pt x="556451" y="3089571"/>
                    <a:pt x="515112" y="3061853"/>
                  </a:cubicBezTo>
                  <a:lnTo>
                    <a:pt x="484442" y="3040612"/>
                  </a:lnTo>
                  <a:lnTo>
                    <a:pt x="454343" y="3018610"/>
                  </a:lnTo>
                  <a:lnTo>
                    <a:pt x="424625" y="2996131"/>
                  </a:lnTo>
                  <a:cubicBezTo>
                    <a:pt x="414719" y="2988606"/>
                    <a:pt x="405194" y="2980605"/>
                    <a:pt x="395478" y="2973080"/>
                  </a:cubicBezTo>
                  <a:cubicBezTo>
                    <a:pt x="318230" y="2910882"/>
                    <a:pt x="246507" y="2842111"/>
                    <a:pt x="181547" y="2767626"/>
                  </a:cubicBezTo>
                  <a:cubicBezTo>
                    <a:pt x="165259" y="2749052"/>
                    <a:pt x="149543" y="2730002"/>
                    <a:pt x="134112" y="2710761"/>
                  </a:cubicBezTo>
                  <a:cubicBezTo>
                    <a:pt x="118967" y="2691521"/>
                    <a:pt x="104013" y="2672090"/>
                    <a:pt x="89821" y="2652087"/>
                  </a:cubicBezTo>
                  <a:cubicBezTo>
                    <a:pt x="61246" y="2612273"/>
                    <a:pt x="34766" y="2571220"/>
                    <a:pt x="10096" y="2529025"/>
                  </a:cubicBezTo>
                  <a:cubicBezTo>
                    <a:pt x="6668" y="2523214"/>
                    <a:pt x="3429" y="2517309"/>
                    <a:pt x="191" y="2511499"/>
                  </a:cubicBezTo>
                  <a:lnTo>
                    <a:pt x="191" y="2835063"/>
                  </a:lnTo>
                  <a:cubicBezTo>
                    <a:pt x="16764" y="2853351"/>
                    <a:pt x="33719" y="2871353"/>
                    <a:pt x="50959" y="2888879"/>
                  </a:cubicBezTo>
                  <a:cubicBezTo>
                    <a:pt x="127635" y="2966698"/>
                    <a:pt x="210788" y="3037945"/>
                    <a:pt x="300038" y="3100525"/>
                  </a:cubicBezTo>
                  <a:cubicBezTo>
                    <a:pt x="344424" y="3131671"/>
                    <a:pt x="390525" y="3160627"/>
                    <a:pt x="438150" y="3186916"/>
                  </a:cubicBezTo>
                  <a:cubicBezTo>
                    <a:pt x="485585" y="3213491"/>
                    <a:pt x="534543" y="3237303"/>
                    <a:pt x="584264" y="3258830"/>
                  </a:cubicBezTo>
                  <a:cubicBezTo>
                    <a:pt x="674561" y="3297597"/>
                    <a:pt x="767906" y="3328362"/>
                    <a:pt x="862965" y="3351127"/>
                  </a:cubicBezTo>
                  <a:lnTo>
                    <a:pt x="1534478" y="3351127"/>
                  </a:lnTo>
                  <a:cubicBezTo>
                    <a:pt x="1536668" y="3350365"/>
                    <a:pt x="1538764" y="3349603"/>
                    <a:pt x="1540955" y="3348841"/>
                  </a:cubicBezTo>
                  <a:cubicBezTo>
                    <a:pt x="1593628" y="3329220"/>
                    <a:pt x="1644110" y="3304169"/>
                    <a:pt x="1691831" y="3275403"/>
                  </a:cubicBezTo>
                  <a:cubicBezTo>
                    <a:pt x="1739551" y="3246543"/>
                    <a:pt x="1784509" y="3214253"/>
                    <a:pt x="1827086" y="3179963"/>
                  </a:cubicBezTo>
                  <a:cubicBezTo>
                    <a:pt x="1869662" y="3145578"/>
                    <a:pt x="1910143" y="3109573"/>
                    <a:pt x="1948625" y="3072426"/>
                  </a:cubicBezTo>
                  <a:cubicBezTo>
                    <a:pt x="1967960" y="3053852"/>
                    <a:pt x="1986915" y="3035278"/>
                    <a:pt x="2005584" y="3016514"/>
                  </a:cubicBezTo>
                  <a:cubicBezTo>
                    <a:pt x="2024158" y="2997655"/>
                    <a:pt x="2042541" y="2978890"/>
                    <a:pt x="2060639" y="2959935"/>
                  </a:cubicBezTo>
                  <a:cubicBezTo>
                    <a:pt x="2096834" y="2922121"/>
                    <a:pt x="2132552" y="2884783"/>
                    <a:pt x="2167223" y="2847350"/>
                  </a:cubicBezTo>
                  <a:lnTo>
                    <a:pt x="2218754" y="2791438"/>
                  </a:lnTo>
                  <a:lnTo>
                    <a:pt x="2244471" y="2763911"/>
                  </a:lnTo>
                  <a:cubicBezTo>
                    <a:pt x="2253044" y="2754862"/>
                    <a:pt x="2260949" y="2746576"/>
                    <a:pt x="2269427" y="2738098"/>
                  </a:cubicBezTo>
                  <a:cubicBezTo>
                    <a:pt x="2286191" y="2721430"/>
                    <a:pt x="2303336" y="2705142"/>
                    <a:pt x="2321243" y="2689807"/>
                  </a:cubicBezTo>
                  <a:cubicBezTo>
                    <a:pt x="2338959" y="2674281"/>
                    <a:pt x="2357247" y="2659326"/>
                    <a:pt x="2376297" y="2645230"/>
                  </a:cubicBezTo>
                  <a:cubicBezTo>
                    <a:pt x="2414302" y="2616750"/>
                    <a:pt x="2454974" y="2590937"/>
                    <a:pt x="2499265" y="2564934"/>
                  </a:cubicBezTo>
                  <a:cubicBezTo>
                    <a:pt x="2543270" y="2538645"/>
                    <a:pt x="2591562" y="2512165"/>
                    <a:pt x="2639187" y="2476732"/>
                  </a:cubicBezTo>
                  <a:cubicBezTo>
                    <a:pt x="2650998" y="2467874"/>
                    <a:pt x="2662809" y="2458635"/>
                    <a:pt x="2674239" y="2448729"/>
                  </a:cubicBezTo>
                  <a:cubicBezTo>
                    <a:pt x="2685669" y="2438823"/>
                    <a:pt x="2696718" y="2428345"/>
                    <a:pt x="2707481" y="2417487"/>
                  </a:cubicBezTo>
                  <a:cubicBezTo>
                    <a:pt x="2728817" y="2395675"/>
                    <a:pt x="2748248" y="2371862"/>
                    <a:pt x="2765298" y="2347097"/>
                  </a:cubicBezTo>
                  <a:cubicBezTo>
                    <a:pt x="2782538" y="2322427"/>
                    <a:pt x="2797112" y="2296614"/>
                    <a:pt x="2810447" y="2270802"/>
                  </a:cubicBezTo>
                  <a:cubicBezTo>
                    <a:pt x="2823496" y="2244799"/>
                    <a:pt x="2834926" y="2218605"/>
                    <a:pt x="2845499" y="2192411"/>
                  </a:cubicBezTo>
                  <a:cubicBezTo>
                    <a:pt x="2866739" y="2139928"/>
                    <a:pt x="2884551" y="2088017"/>
                    <a:pt x="2901315" y="2034772"/>
                  </a:cubicBezTo>
                  <a:cubicBezTo>
                    <a:pt x="2918079" y="1981528"/>
                    <a:pt x="2932653" y="1927140"/>
                    <a:pt x="2943130" y="1871704"/>
                  </a:cubicBezTo>
                  <a:cubicBezTo>
                    <a:pt x="2953607" y="1816269"/>
                    <a:pt x="2959608" y="1759785"/>
                    <a:pt x="2961037" y="1703302"/>
                  </a:cubicBezTo>
                  <a:cubicBezTo>
                    <a:pt x="2963895" y="1590241"/>
                    <a:pt x="2954750" y="1476226"/>
                    <a:pt x="2928842" y="1366308"/>
                  </a:cubicBezTo>
                  <a:cubicBezTo>
                    <a:pt x="2925413" y="1352306"/>
                    <a:pt x="2922270" y="1338590"/>
                    <a:pt x="2918460" y="132496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0D558E-7A90-4D66-BE03-397AEF32F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315" y="863680"/>
              <a:ext cx="5283711" cy="6003457"/>
            </a:xfrm>
            <a:custGeom>
              <a:avLst/>
              <a:gdLst>
                <a:gd name="connsiteX0" fmla="*/ 1247966 w 2972634"/>
                <a:gd name="connsiteY0" fmla="*/ 0 h 3377565"/>
                <a:gd name="connsiteX1" fmla="*/ 0 w 2972634"/>
                <a:gd name="connsiteY1" fmla="*/ 557308 h 3377565"/>
                <a:gd name="connsiteX2" fmla="*/ 0 w 2972634"/>
                <a:gd name="connsiteY2" fmla="*/ 1091660 h 3377565"/>
                <a:gd name="connsiteX3" fmla="*/ 264414 w 2972634"/>
                <a:gd name="connsiteY3" fmla="*/ 717423 h 3377565"/>
                <a:gd name="connsiteX4" fmla="*/ 1247966 w 2972634"/>
                <a:gd name="connsiteY4" fmla="*/ 302324 h 3377565"/>
                <a:gd name="connsiteX5" fmla="*/ 1843850 w 2972634"/>
                <a:gd name="connsiteY5" fmla="*/ 472916 h 3377565"/>
                <a:gd name="connsiteX6" fmla="*/ 2372106 w 2972634"/>
                <a:gd name="connsiteY6" fmla="*/ 934688 h 3377565"/>
                <a:gd name="connsiteX7" fmla="*/ 2635377 w 2972634"/>
                <a:gd name="connsiteY7" fmla="*/ 1471041 h 3377565"/>
                <a:gd name="connsiteX8" fmla="*/ 2630996 w 2972634"/>
                <a:gd name="connsiteY8" fmla="*/ 2037112 h 3377565"/>
                <a:gd name="connsiteX9" fmla="*/ 2555558 w 2972634"/>
                <a:gd name="connsiteY9" fmla="*/ 2200085 h 3377565"/>
                <a:gd name="connsiteX10" fmla="*/ 2429828 w 2972634"/>
                <a:gd name="connsiteY10" fmla="*/ 2280285 h 3377565"/>
                <a:gd name="connsiteX11" fmla="*/ 2040255 w 2972634"/>
                <a:gd name="connsiteY11" fmla="*/ 2560892 h 3377565"/>
                <a:gd name="connsiteX12" fmla="*/ 1873377 w 2972634"/>
                <a:gd name="connsiteY12" fmla="*/ 2739295 h 3377565"/>
                <a:gd name="connsiteX13" fmla="*/ 1553147 w 2972634"/>
                <a:gd name="connsiteY13" fmla="*/ 3048476 h 3377565"/>
                <a:gd name="connsiteX14" fmla="*/ 1247966 w 2972634"/>
                <a:gd name="connsiteY14" fmla="*/ 3149822 h 3377565"/>
                <a:gd name="connsiteX15" fmla="*/ 662083 w 2972634"/>
                <a:gd name="connsiteY15" fmla="*/ 3018377 h 3377565"/>
                <a:gd name="connsiteX16" fmla="*/ 197263 w 2972634"/>
                <a:gd name="connsiteY16" fmla="*/ 2661476 h 3377565"/>
                <a:gd name="connsiteX17" fmla="*/ 0 w 2972634"/>
                <a:gd name="connsiteY17" fmla="*/ 2360581 h 3377565"/>
                <a:gd name="connsiteX18" fmla="*/ 0 w 2972634"/>
                <a:gd name="connsiteY18" fmla="*/ 2894933 h 3377565"/>
                <a:gd name="connsiteX19" fmla="*/ 753428 w 2972634"/>
                <a:gd name="connsiteY19" fmla="*/ 3377565 h 3377565"/>
                <a:gd name="connsiteX20" fmla="*/ 1587341 w 2972634"/>
                <a:gd name="connsiteY20" fmla="*/ 3377565 h 3377565"/>
                <a:gd name="connsiteX21" fmla="*/ 2255996 w 2972634"/>
                <a:gd name="connsiteY21" fmla="*/ 2772823 h 3377565"/>
                <a:gd name="connsiteX22" fmla="*/ 2922270 w 2972634"/>
                <a:gd name="connsiteY22" fmla="*/ 2118551 h 3377565"/>
                <a:gd name="connsiteX23" fmla="*/ 1247966 w 2972634"/>
                <a:gd name="connsiteY23" fmla="*/ 0 h 33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72634" h="337756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091660"/>
                  </a:lnTo>
                  <a:cubicBezTo>
                    <a:pt x="67437" y="953357"/>
                    <a:pt x="156019" y="827723"/>
                    <a:pt x="264414" y="717423"/>
                  </a:cubicBezTo>
                  <a:cubicBezTo>
                    <a:pt x="527399" y="449771"/>
                    <a:pt x="876776" y="302324"/>
                    <a:pt x="1247966" y="302324"/>
                  </a:cubicBezTo>
                  <a:cubicBezTo>
                    <a:pt x="1438370" y="302324"/>
                    <a:pt x="1644491" y="361283"/>
                    <a:pt x="1843850" y="472916"/>
                  </a:cubicBezTo>
                  <a:cubicBezTo>
                    <a:pt x="2046161" y="586169"/>
                    <a:pt x="2228755" y="745808"/>
                    <a:pt x="2372106" y="934688"/>
                  </a:cubicBezTo>
                  <a:cubicBezTo>
                    <a:pt x="2498884" y="1101757"/>
                    <a:pt x="2589848" y="1287209"/>
                    <a:pt x="2635377" y="1471041"/>
                  </a:cubicBezTo>
                  <a:cubicBezTo>
                    <a:pt x="2683288" y="1664779"/>
                    <a:pt x="2681859" y="1855279"/>
                    <a:pt x="2630996" y="2037112"/>
                  </a:cubicBezTo>
                  <a:cubicBezTo>
                    <a:pt x="2608993" y="2115788"/>
                    <a:pt x="2583656" y="2170557"/>
                    <a:pt x="2555558" y="2200085"/>
                  </a:cubicBezTo>
                  <a:cubicBezTo>
                    <a:pt x="2531650" y="2225135"/>
                    <a:pt x="2494121" y="2245900"/>
                    <a:pt x="2429828" y="2280285"/>
                  </a:cubicBezTo>
                  <a:cubicBezTo>
                    <a:pt x="2328482" y="2334578"/>
                    <a:pt x="2189607" y="2408873"/>
                    <a:pt x="2040255" y="2560892"/>
                  </a:cubicBezTo>
                  <a:cubicBezTo>
                    <a:pt x="1981486" y="2620709"/>
                    <a:pt x="1926527" y="2681002"/>
                    <a:pt x="1873377" y="2739295"/>
                  </a:cubicBezTo>
                  <a:cubicBezTo>
                    <a:pt x="1763839" y="2859405"/>
                    <a:pt x="1660398" y="2972943"/>
                    <a:pt x="1553147" y="3048476"/>
                  </a:cubicBezTo>
                  <a:cubicBezTo>
                    <a:pt x="1453610" y="3118580"/>
                    <a:pt x="1359503" y="3149822"/>
                    <a:pt x="1247966" y="3149822"/>
                  </a:cubicBezTo>
                  <a:cubicBezTo>
                    <a:pt x="1043178" y="3149822"/>
                    <a:pt x="846011" y="3105626"/>
                    <a:pt x="662083" y="3018377"/>
                  </a:cubicBezTo>
                  <a:cubicBezTo>
                    <a:pt x="486156" y="2934938"/>
                    <a:pt x="325374" y="2811494"/>
                    <a:pt x="197263" y="2661476"/>
                  </a:cubicBezTo>
                  <a:cubicBezTo>
                    <a:pt x="118682" y="2569464"/>
                    <a:pt x="52673" y="2468594"/>
                    <a:pt x="0" y="2360581"/>
                  </a:cubicBezTo>
                  <a:lnTo>
                    <a:pt x="0" y="2894933"/>
                  </a:lnTo>
                  <a:cubicBezTo>
                    <a:pt x="201930" y="3118104"/>
                    <a:pt x="460915" y="3286982"/>
                    <a:pt x="753428" y="3377565"/>
                  </a:cubicBezTo>
                  <a:lnTo>
                    <a:pt x="1587341" y="3377565"/>
                  </a:lnTo>
                  <a:cubicBezTo>
                    <a:pt x="1849850" y="3254312"/>
                    <a:pt x="2033492" y="2999327"/>
                    <a:pt x="2255996" y="2772823"/>
                  </a:cubicBezTo>
                  <a:cubicBezTo>
                    <a:pt x="2562892" y="2460498"/>
                    <a:pt x="2794159" y="2577084"/>
                    <a:pt x="2922270" y="211855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1BA3E7A-EB58-48E8-B67C-31A746641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13197" y="855729"/>
              <a:ext cx="5283829" cy="6003795"/>
            </a:xfrm>
            <a:custGeom>
              <a:avLst/>
              <a:gdLst>
                <a:gd name="connsiteX0" fmla="*/ 1247966 w 2972700"/>
                <a:gd name="connsiteY0" fmla="*/ 0 h 3377755"/>
                <a:gd name="connsiteX1" fmla="*/ 0 w 2972700"/>
                <a:gd name="connsiteY1" fmla="*/ 557308 h 3377755"/>
                <a:gd name="connsiteX2" fmla="*/ 0 w 2972700"/>
                <a:gd name="connsiteY2" fmla="*/ 1245489 h 3377755"/>
                <a:gd name="connsiteX3" fmla="*/ 20288 w 2972700"/>
                <a:gd name="connsiteY3" fmla="*/ 1193387 h 3377755"/>
                <a:gd name="connsiteX4" fmla="*/ 307467 w 2972700"/>
                <a:gd name="connsiteY4" fmla="*/ 759809 h 3377755"/>
                <a:gd name="connsiteX5" fmla="*/ 1247966 w 2972700"/>
                <a:gd name="connsiteY5" fmla="*/ 362903 h 3377755"/>
                <a:gd name="connsiteX6" fmla="*/ 1814322 w 2972700"/>
                <a:gd name="connsiteY6" fmla="*/ 525780 h 3377755"/>
                <a:gd name="connsiteX7" fmla="*/ 2324005 w 2972700"/>
                <a:gd name="connsiteY7" fmla="*/ 971360 h 3377755"/>
                <a:gd name="connsiteX8" fmla="*/ 2576703 w 2972700"/>
                <a:gd name="connsiteY8" fmla="*/ 1485710 h 3377755"/>
                <a:gd name="connsiteX9" fmla="*/ 2572798 w 2972700"/>
                <a:gd name="connsiteY9" fmla="*/ 2021015 h 3377755"/>
                <a:gd name="connsiteX10" fmla="*/ 2511838 w 2972700"/>
                <a:gd name="connsiteY10" fmla="*/ 2158556 h 3377755"/>
                <a:gd name="connsiteX11" fmla="*/ 2401348 w 2972700"/>
                <a:gd name="connsiteY11" fmla="*/ 2227136 h 3377755"/>
                <a:gd name="connsiteX12" fmla="*/ 1997107 w 2972700"/>
                <a:gd name="connsiteY12" fmla="*/ 2518696 h 3377755"/>
                <a:gd name="connsiteX13" fmla="*/ 1828705 w 2972700"/>
                <a:gd name="connsiteY13" fmla="*/ 2698718 h 3377755"/>
                <a:gd name="connsiteX14" fmla="*/ 1247966 w 2972700"/>
                <a:gd name="connsiteY14" fmla="*/ 3089529 h 3377755"/>
                <a:gd name="connsiteX15" fmla="*/ 687991 w 2972700"/>
                <a:gd name="connsiteY15" fmla="*/ 2963894 h 3377755"/>
                <a:gd name="connsiteX16" fmla="*/ 243269 w 2972700"/>
                <a:gd name="connsiteY16" fmla="*/ 2622328 h 3377755"/>
                <a:gd name="connsiteX17" fmla="*/ 2477 w 2972700"/>
                <a:gd name="connsiteY17" fmla="*/ 2213610 h 3377755"/>
                <a:gd name="connsiteX18" fmla="*/ 95 w 2972700"/>
                <a:gd name="connsiteY18" fmla="*/ 2206943 h 3377755"/>
                <a:gd name="connsiteX19" fmla="*/ 95 w 2972700"/>
                <a:gd name="connsiteY19" fmla="*/ 2895124 h 3377755"/>
                <a:gd name="connsiteX20" fmla="*/ 753523 w 2972700"/>
                <a:gd name="connsiteY20" fmla="*/ 3377756 h 3377755"/>
                <a:gd name="connsiteX21" fmla="*/ 1587437 w 2972700"/>
                <a:gd name="connsiteY21" fmla="*/ 3377756 h 3377755"/>
                <a:gd name="connsiteX22" fmla="*/ 2256092 w 2972700"/>
                <a:gd name="connsiteY22" fmla="*/ 2773013 h 3377755"/>
                <a:gd name="connsiteX23" fmla="*/ 2922365 w 2972700"/>
                <a:gd name="connsiteY23" fmla="*/ 2118741 h 3377755"/>
                <a:gd name="connsiteX24" fmla="*/ 1247966 w 2972700"/>
                <a:gd name="connsiteY24" fmla="*/ 0 h 337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2700" h="337775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245489"/>
                  </a:lnTo>
                  <a:cubicBezTo>
                    <a:pt x="6477" y="1228058"/>
                    <a:pt x="13145" y="1210628"/>
                    <a:pt x="20288" y="1193387"/>
                  </a:cubicBezTo>
                  <a:cubicBezTo>
                    <a:pt x="87821" y="1030891"/>
                    <a:pt x="184404" y="885063"/>
                    <a:pt x="307467" y="759809"/>
                  </a:cubicBezTo>
                  <a:cubicBezTo>
                    <a:pt x="559118" y="503873"/>
                    <a:pt x="893064" y="362903"/>
                    <a:pt x="1247966" y="362903"/>
                  </a:cubicBezTo>
                  <a:cubicBezTo>
                    <a:pt x="1428083" y="362903"/>
                    <a:pt x="1623917" y="419195"/>
                    <a:pt x="1814322" y="525780"/>
                  </a:cubicBezTo>
                  <a:cubicBezTo>
                    <a:pt x="2009394" y="634937"/>
                    <a:pt x="2185607" y="789051"/>
                    <a:pt x="2324005" y="971360"/>
                  </a:cubicBezTo>
                  <a:cubicBezTo>
                    <a:pt x="2445830" y="1131856"/>
                    <a:pt x="2533174" y="1309688"/>
                    <a:pt x="2576703" y="1485710"/>
                  </a:cubicBezTo>
                  <a:cubicBezTo>
                    <a:pt x="2622042" y="1669161"/>
                    <a:pt x="2620804" y="1849279"/>
                    <a:pt x="2572798" y="2021015"/>
                  </a:cubicBezTo>
                  <a:cubicBezTo>
                    <a:pt x="2554034" y="2088071"/>
                    <a:pt x="2532412" y="2136934"/>
                    <a:pt x="2511838" y="2158556"/>
                  </a:cubicBezTo>
                  <a:cubicBezTo>
                    <a:pt x="2493455" y="2177796"/>
                    <a:pt x="2452878" y="2199608"/>
                    <a:pt x="2401348" y="2227136"/>
                  </a:cubicBezTo>
                  <a:cubicBezTo>
                    <a:pt x="2296573" y="2283238"/>
                    <a:pt x="2153031" y="2360010"/>
                    <a:pt x="1997107" y="2518696"/>
                  </a:cubicBezTo>
                  <a:cubicBezTo>
                    <a:pt x="1937576" y="2579370"/>
                    <a:pt x="1882235" y="2640044"/>
                    <a:pt x="1828705" y="2698718"/>
                  </a:cubicBezTo>
                  <a:cubicBezTo>
                    <a:pt x="1594580" y="2955512"/>
                    <a:pt x="1462468" y="3089529"/>
                    <a:pt x="1247966" y="3089529"/>
                  </a:cubicBezTo>
                  <a:cubicBezTo>
                    <a:pt x="1052227" y="3089529"/>
                    <a:pt x="863822" y="3047238"/>
                    <a:pt x="687991" y="2963894"/>
                  </a:cubicBezTo>
                  <a:cubicBezTo>
                    <a:pt x="519684" y="2884075"/>
                    <a:pt x="365855" y="2765965"/>
                    <a:pt x="243269" y="2622328"/>
                  </a:cubicBezTo>
                  <a:cubicBezTo>
                    <a:pt x="139541" y="2500884"/>
                    <a:pt x="58484" y="2363343"/>
                    <a:pt x="2477" y="2213610"/>
                  </a:cubicBezTo>
                  <a:cubicBezTo>
                    <a:pt x="1619" y="2211419"/>
                    <a:pt x="857" y="2209133"/>
                    <a:pt x="95" y="2206943"/>
                  </a:cubicBezTo>
                  <a:lnTo>
                    <a:pt x="95" y="2895124"/>
                  </a:lnTo>
                  <a:cubicBezTo>
                    <a:pt x="202025" y="3118295"/>
                    <a:pt x="461010" y="3287173"/>
                    <a:pt x="753523" y="3377756"/>
                  </a:cubicBezTo>
                  <a:lnTo>
                    <a:pt x="1587437" y="3377756"/>
                  </a:lnTo>
                  <a:cubicBezTo>
                    <a:pt x="1849946" y="3254502"/>
                    <a:pt x="2033588" y="2999518"/>
                    <a:pt x="2256092" y="2773013"/>
                  </a:cubicBezTo>
                  <a:cubicBezTo>
                    <a:pt x="2562987" y="2460689"/>
                    <a:pt x="2794254" y="2577275"/>
                    <a:pt x="2922365" y="211874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A1FD08-DCDA-4E01-BB3D-303ED3136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626306" y="695399"/>
              <a:ext cx="5570720" cy="6162601"/>
            </a:xfrm>
            <a:custGeom>
              <a:avLst/>
              <a:gdLst>
                <a:gd name="connsiteX0" fmla="*/ 1262253 w 3134106"/>
                <a:gd name="connsiteY0" fmla="*/ 0 h 3467100"/>
                <a:gd name="connsiteX1" fmla="*/ 0 w 3134106"/>
                <a:gd name="connsiteY1" fmla="*/ 482156 h 3467100"/>
                <a:gd name="connsiteX2" fmla="*/ 0 w 3134106"/>
                <a:gd name="connsiteY2" fmla="*/ 777526 h 3467100"/>
                <a:gd name="connsiteX3" fmla="*/ 106966 w 3134106"/>
                <a:gd name="connsiteY3" fmla="*/ 645319 h 3467100"/>
                <a:gd name="connsiteX4" fmla="*/ 621316 w 3134106"/>
                <a:gd name="connsiteY4" fmla="*/ 259556 h 3467100"/>
                <a:gd name="connsiteX5" fmla="*/ 658749 w 3134106"/>
                <a:gd name="connsiteY5" fmla="*/ 242888 h 3467100"/>
                <a:gd name="connsiteX6" fmla="*/ 696468 w 3134106"/>
                <a:gd name="connsiteY6" fmla="*/ 226790 h 3467100"/>
                <a:gd name="connsiteX7" fmla="*/ 734854 w 3134106"/>
                <a:gd name="connsiteY7" fmla="*/ 212217 h 3467100"/>
                <a:gd name="connsiteX8" fmla="*/ 773525 w 3134106"/>
                <a:gd name="connsiteY8" fmla="*/ 198215 h 3467100"/>
                <a:gd name="connsiteX9" fmla="*/ 812768 w 3134106"/>
                <a:gd name="connsiteY9" fmla="*/ 185642 h 3467100"/>
                <a:gd name="connsiteX10" fmla="*/ 852202 w 3134106"/>
                <a:gd name="connsiteY10" fmla="*/ 173736 h 3467100"/>
                <a:gd name="connsiteX11" fmla="*/ 892112 w 3134106"/>
                <a:gd name="connsiteY11" fmla="*/ 163354 h 3467100"/>
                <a:gd name="connsiteX12" fmla="*/ 912114 w 3134106"/>
                <a:gd name="connsiteY12" fmla="*/ 158210 h 3467100"/>
                <a:gd name="connsiteX13" fmla="*/ 922115 w 3134106"/>
                <a:gd name="connsiteY13" fmla="*/ 155639 h 3467100"/>
                <a:gd name="connsiteX14" fmla="*/ 932212 w 3134106"/>
                <a:gd name="connsiteY14" fmla="*/ 153543 h 3467100"/>
                <a:gd name="connsiteX15" fmla="*/ 1260634 w 3134106"/>
                <a:gd name="connsiteY15" fmla="*/ 117062 h 3467100"/>
                <a:gd name="connsiteX16" fmla="*/ 1587341 w 3134106"/>
                <a:gd name="connsiteY16" fmla="*/ 161544 h 3467100"/>
                <a:gd name="connsiteX17" fmla="*/ 1743647 w 3134106"/>
                <a:gd name="connsiteY17" fmla="*/ 213741 h 3467100"/>
                <a:gd name="connsiteX18" fmla="*/ 1892808 w 3134106"/>
                <a:gd name="connsiteY18" fmla="*/ 282702 h 3467100"/>
                <a:gd name="connsiteX19" fmla="*/ 2033683 w 3134106"/>
                <a:gd name="connsiteY19" fmla="*/ 365950 h 3467100"/>
                <a:gd name="connsiteX20" fmla="*/ 2165509 w 3134106"/>
                <a:gd name="connsiteY20" fmla="*/ 461677 h 3467100"/>
                <a:gd name="connsiteX21" fmla="*/ 2288286 w 3134106"/>
                <a:gd name="connsiteY21" fmla="*/ 567500 h 3467100"/>
                <a:gd name="connsiteX22" fmla="*/ 2401348 w 3134106"/>
                <a:gd name="connsiteY22" fmla="*/ 682371 h 3467100"/>
                <a:gd name="connsiteX23" fmla="*/ 2505075 w 3134106"/>
                <a:gd name="connsiteY23" fmla="*/ 804577 h 3467100"/>
                <a:gd name="connsiteX24" fmla="*/ 2598801 w 3134106"/>
                <a:gd name="connsiteY24" fmla="*/ 933355 h 3467100"/>
                <a:gd name="connsiteX25" fmla="*/ 2682240 w 3134106"/>
                <a:gd name="connsiteY25" fmla="*/ 1067943 h 3467100"/>
                <a:gd name="connsiteX26" fmla="*/ 2754725 w 3134106"/>
                <a:gd name="connsiteY26" fmla="*/ 1207770 h 3467100"/>
                <a:gd name="connsiteX27" fmla="*/ 2861596 w 3134106"/>
                <a:gd name="connsiteY27" fmla="*/ 1501140 h 3467100"/>
                <a:gd name="connsiteX28" fmla="*/ 2893314 w 3134106"/>
                <a:gd name="connsiteY28" fmla="*/ 1653254 h 3467100"/>
                <a:gd name="connsiteX29" fmla="*/ 2898743 w 3134106"/>
                <a:gd name="connsiteY29" fmla="*/ 1691640 h 3467100"/>
                <a:gd name="connsiteX30" fmla="*/ 2903220 w 3134106"/>
                <a:gd name="connsiteY30" fmla="*/ 1730216 h 3467100"/>
                <a:gd name="connsiteX31" fmla="*/ 2906840 w 3134106"/>
                <a:gd name="connsiteY31" fmla="*/ 1768888 h 3467100"/>
                <a:gd name="connsiteX32" fmla="*/ 2909221 w 3134106"/>
                <a:gd name="connsiteY32" fmla="*/ 1807655 h 3467100"/>
                <a:gd name="connsiteX33" fmla="*/ 2907506 w 3134106"/>
                <a:gd name="connsiteY33" fmla="*/ 1963007 h 3467100"/>
                <a:gd name="connsiteX34" fmla="*/ 2904458 w 3134106"/>
                <a:gd name="connsiteY34" fmla="*/ 2001869 h 3467100"/>
                <a:gd name="connsiteX35" fmla="*/ 2900267 w 3134106"/>
                <a:gd name="connsiteY35" fmla="*/ 2040636 h 3467100"/>
                <a:gd name="connsiteX36" fmla="*/ 2894648 w 3134106"/>
                <a:gd name="connsiteY36" fmla="*/ 2079308 h 3467100"/>
                <a:gd name="connsiteX37" fmla="*/ 2888075 w 3134106"/>
                <a:gd name="connsiteY37" fmla="*/ 2117884 h 3467100"/>
                <a:gd name="connsiteX38" fmla="*/ 2849785 w 3134106"/>
                <a:gd name="connsiteY38" fmla="*/ 2268855 h 3467100"/>
                <a:gd name="connsiteX39" fmla="*/ 2785491 w 3134106"/>
                <a:gd name="connsiteY39" fmla="*/ 2404777 h 3467100"/>
                <a:gd name="connsiteX40" fmla="*/ 2682049 w 3134106"/>
                <a:gd name="connsiteY40" fmla="*/ 2511647 h 3467100"/>
                <a:gd name="connsiteX41" fmla="*/ 2544318 w 3134106"/>
                <a:gd name="connsiteY41" fmla="*/ 2596229 h 3467100"/>
                <a:gd name="connsiteX42" fmla="*/ 2270474 w 3134106"/>
                <a:gd name="connsiteY42" fmla="*/ 2796349 h 3467100"/>
                <a:gd name="connsiteX43" fmla="*/ 2211896 w 3134106"/>
                <a:gd name="connsiteY43" fmla="*/ 2856357 h 3467100"/>
                <a:gd name="connsiteX44" fmla="*/ 2155127 w 3134106"/>
                <a:gd name="connsiteY44" fmla="*/ 2916936 h 3467100"/>
                <a:gd name="connsiteX45" fmla="*/ 2042636 w 3134106"/>
                <a:gd name="connsiteY45" fmla="*/ 3038094 h 3467100"/>
                <a:gd name="connsiteX46" fmla="*/ 1985963 w 3134106"/>
                <a:gd name="connsiteY46" fmla="*/ 3097721 h 3467100"/>
                <a:gd name="connsiteX47" fmla="*/ 1928051 w 3134106"/>
                <a:gd name="connsiteY47" fmla="*/ 3155728 h 3467100"/>
                <a:gd name="connsiteX48" fmla="*/ 1806702 w 3134106"/>
                <a:gd name="connsiteY48" fmla="*/ 3264313 h 3467100"/>
                <a:gd name="connsiteX49" fmla="*/ 1674400 w 3134106"/>
                <a:gd name="connsiteY49" fmla="*/ 3356134 h 3467100"/>
                <a:gd name="connsiteX50" fmla="*/ 1529906 w 3134106"/>
                <a:gd name="connsiteY50" fmla="*/ 3422333 h 3467100"/>
                <a:gd name="connsiteX51" fmla="*/ 1492187 w 3134106"/>
                <a:gd name="connsiteY51" fmla="*/ 3434048 h 3467100"/>
                <a:gd name="connsiteX52" fmla="*/ 1453896 w 3134106"/>
                <a:gd name="connsiteY52" fmla="*/ 3443669 h 3467100"/>
                <a:gd name="connsiteX53" fmla="*/ 1415129 w 3134106"/>
                <a:gd name="connsiteY53" fmla="*/ 3451003 h 3467100"/>
                <a:gd name="connsiteX54" fmla="*/ 1376077 w 3134106"/>
                <a:gd name="connsiteY54" fmla="*/ 3456241 h 3467100"/>
                <a:gd name="connsiteX55" fmla="*/ 1336834 w 3134106"/>
                <a:gd name="connsiteY55" fmla="*/ 3459480 h 3467100"/>
                <a:gd name="connsiteX56" fmla="*/ 1297496 w 3134106"/>
                <a:gd name="connsiteY56" fmla="*/ 3460718 h 3467100"/>
                <a:gd name="connsiteX57" fmla="*/ 1258062 w 3134106"/>
                <a:gd name="connsiteY57" fmla="*/ 3460052 h 3467100"/>
                <a:gd name="connsiteX58" fmla="*/ 1217676 w 3134106"/>
                <a:gd name="connsiteY58" fmla="*/ 3457480 h 3467100"/>
                <a:gd name="connsiteX59" fmla="*/ 900113 w 3134106"/>
                <a:gd name="connsiteY59" fmla="*/ 3406426 h 3467100"/>
                <a:gd name="connsiteX60" fmla="*/ 823246 w 3134106"/>
                <a:gd name="connsiteY60" fmla="*/ 3383947 h 3467100"/>
                <a:gd name="connsiteX61" fmla="*/ 747808 w 3134106"/>
                <a:gd name="connsiteY61" fmla="*/ 3357753 h 3467100"/>
                <a:gd name="connsiteX62" fmla="*/ 710660 w 3134106"/>
                <a:gd name="connsiteY62" fmla="*/ 3343370 h 3467100"/>
                <a:gd name="connsiteX63" fmla="*/ 673799 w 3134106"/>
                <a:gd name="connsiteY63" fmla="*/ 3328321 h 3467100"/>
                <a:gd name="connsiteX64" fmla="*/ 655415 w 3134106"/>
                <a:gd name="connsiteY64" fmla="*/ 3320796 h 3467100"/>
                <a:gd name="connsiteX65" fmla="*/ 637413 w 3134106"/>
                <a:gd name="connsiteY65" fmla="*/ 3312319 h 3467100"/>
                <a:gd name="connsiteX66" fmla="*/ 601409 w 3134106"/>
                <a:gd name="connsiteY66" fmla="*/ 3295460 h 3467100"/>
                <a:gd name="connsiteX67" fmla="*/ 96012 w 3134106"/>
                <a:gd name="connsiteY67" fmla="*/ 2922746 h 3467100"/>
                <a:gd name="connsiteX68" fmla="*/ 0 w 3134106"/>
                <a:gd name="connsiteY68" fmla="*/ 2808256 h 3467100"/>
                <a:gd name="connsiteX69" fmla="*/ 0 w 3134106"/>
                <a:gd name="connsiteY69" fmla="*/ 3204020 h 3467100"/>
                <a:gd name="connsiteX70" fmla="*/ 376523 w 3134106"/>
                <a:gd name="connsiteY70" fmla="*/ 3467100 h 3467100"/>
                <a:gd name="connsiteX71" fmla="*/ 2147983 w 3134106"/>
                <a:gd name="connsiteY71" fmla="*/ 3467100 h 3467100"/>
                <a:gd name="connsiteX72" fmla="*/ 3134106 w 3134106"/>
                <a:gd name="connsiteY72" fmla="*/ 1843088 h 3467100"/>
                <a:gd name="connsiteX73" fmla="*/ 1262253 w 3134106"/>
                <a:gd name="connsiteY73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34106" h="3467100">
                  <a:moveTo>
                    <a:pt x="1262253" y="0"/>
                  </a:moveTo>
                  <a:cubicBezTo>
                    <a:pt x="775907" y="0"/>
                    <a:pt x="332804" y="182690"/>
                    <a:pt x="0" y="482156"/>
                  </a:cubicBezTo>
                  <a:lnTo>
                    <a:pt x="0" y="777526"/>
                  </a:lnTo>
                  <a:cubicBezTo>
                    <a:pt x="33338" y="731901"/>
                    <a:pt x="68961" y="687705"/>
                    <a:pt x="106966" y="645319"/>
                  </a:cubicBezTo>
                  <a:cubicBezTo>
                    <a:pt x="248603" y="486632"/>
                    <a:pt x="423100" y="351854"/>
                    <a:pt x="621316" y="259556"/>
                  </a:cubicBezTo>
                  <a:lnTo>
                    <a:pt x="658749" y="242888"/>
                  </a:lnTo>
                  <a:cubicBezTo>
                    <a:pt x="671322" y="237458"/>
                    <a:pt x="683609" y="231362"/>
                    <a:pt x="696468" y="226790"/>
                  </a:cubicBezTo>
                  <a:lnTo>
                    <a:pt x="734854" y="212217"/>
                  </a:lnTo>
                  <a:cubicBezTo>
                    <a:pt x="747713" y="207550"/>
                    <a:pt x="760381" y="202121"/>
                    <a:pt x="773525" y="198215"/>
                  </a:cubicBezTo>
                  <a:lnTo>
                    <a:pt x="812768" y="185642"/>
                  </a:lnTo>
                  <a:cubicBezTo>
                    <a:pt x="825913" y="181547"/>
                    <a:pt x="838867" y="176879"/>
                    <a:pt x="852202" y="173736"/>
                  </a:cubicBezTo>
                  <a:lnTo>
                    <a:pt x="892112" y="163354"/>
                  </a:lnTo>
                  <a:lnTo>
                    <a:pt x="912114" y="158210"/>
                  </a:lnTo>
                  <a:lnTo>
                    <a:pt x="922115" y="155639"/>
                  </a:lnTo>
                  <a:lnTo>
                    <a:pt x="932212" y="153543"/>
                  </a:lnTo>
                  <a:cubicBezTo>
                    <a:pt x="1039749" y="129635"/>
                    <a:pt x="1150144" y="117443"/>
                    <a:pt x="1260634" y="117062"/>
                  </a:cubicBezTo>
                  <a:cubicBezTo>
                    <a:pt x="1370933" y="116967"/>
                    <a:pt x="1481138" y="132874"/>
                    <a:pt x="1587341" y="161544"/>
                  </a:cubicBezTo>
                  <a:cubicBezTo>
                    <a:pt x="1640491" y="175831"/>
                    <a:pt x="1692688" y="193358"/>
                    <a:pt x="1743647" y="213741"/>
                  </a:cubicBezTo>
                  <a:cubicBezTo>
                    <a:pt x="1794796" y="233744"/>
                    <a:pt x="1844421" y="257175"/>
                    <a:pt x="1892808" y="282702"/>
                  </a:cubicBezTo>
                  <a:cubicBezTo>
                    <a:pt x="1941290" y="308134"/>
                    <a:pt x="1988153" y="336233"/>
                    <a:pt x="2033683" y="365950"/>
                  </a:cubicBezTo>
                  <a:cubicBezTo>
                    <a:pt x="2079117" y="395954"/>
                    <a:pt x="2123027" y="428054"/>
                    <a:pt x="2165509" y="461677"/>
                  </a:cubicBezTo>
                  <a:cubicBezTo>
                    <a:pt x="2207990" y="495300"/>
                    <a:pt x="2248948" y="530733"/>
                    <a:pt x="2288286" y="567500"/>
                  </a:cubicBezTo>
                  <a:cubicBezTo>
                    <a:pt x="2327720" y="604266"/>
                    <a:pt x="2365153" y="642938"/>
                    <a:pt x="2401348" y="682371"/>
                  </a:cubicBezTo>
                  <a:cubicBezTo>
                    <a:pt x="2437543" y="721900"/>
                    <a:pt x="2472119" y="762667"/>
                    <a:pt x="2505075" y="804577"/>
                  </a:cubicBezTo>
                  <a:cubicBezTo>
                    <a:pt x="2537841" y="846677"/>
                    <a:pt x="2569369" y="889445"/>
                    <a:pt x="2598801" y="933355"/>
                  </a:cubicBezTo>
                  <a:cubicBezTo>
                    <a:pt x="2628329" y="977265"/>
                    <a:pt x="2656428" y="1022128"/>
                    <a:pt x="2682240" y="1067943"/>
                  </a:cubicBezTo>
                  <a:cubicBezTo>
                    <a:pt x="2708243" y="1113663"/>
                    <a:pt x="2732437" y="1160336"/>
                    <a:pt x="2754725" y="1207770"/>
                  </a:cubicBezTo>
                  <a:cubicBezTo>
                    <a:pt x="2799112" y="1302639"/>
                    <a:pt x="2835021" y="1400747"/>
                    <a:pt x="2861596" y="1501140"/>
                  </a:cubicBezTo>
                  <a:cubicBezTo>
                    <a:pt x="2874645" y="1551337"/>
                    <a:pt x="2885218" y="1602105"/>
                    <a:pt x="2893314" y="1653254"/>
                  </a:cubicBezTo>
                  <a:cubicBezTo>
                    <a:pt x="2895314" y="1666018"/>
                    <a:pt x="2897410" y="1678781"/>
                    <a:pt x="2898743" y="1691640"/>
                  </a:cubicBezTo>
                  <a:cubicBezTo>
                    <a:pt x="2900172" y="1704499"/>
                    <a:pt x="2902172" y="1717262"/>
                    <a:pt x="2903220" y="1730216"/>
                  </a:cubicBezTo>
                  <a:cubicBezTo>
                    <a:pt x="2904363" y="1743075"/>
                    <a:pt x="2905792" y="1755934"/>
                    <a:pt x="2906840" y="1768888"/>
                  </a:cubicBezTo>
                  <a:lnTo>
                    <a:pt x="2909221" y="1807655"/>
                  </a:lnTo>
                  <a:cubicBezTo>
                    <a:pt x="2911316" y="1859375"/>
                    <a:pt x="2911221" y="1911191"/>
                    <a:pt x="2907506" y="1963007"/>
                  </a:cubicBezTo>
                  <a:cubicBezTo>
                    <a:pt x="2906459" y="1975961"/>
                    <a:pt x="2906078" y="1988915"/>
                    <a:pt x="2904458" y="2001869"/>
                  </a:cubicBezTo>
                  <a:lnTo>
                    <a:pt x="2900267" y="2040636"/>
                  </a:lnTo>
                  <a:lnTo>
                    <a:pt x="2894648" y="2079308"/>
                  </a:lnTo>
                  <a:cubicBezTo>
                    <a:pt x="2892838" y="2092166"/>
                    <a:pt x="2890171" y="2104930"/>
                    <a:pt x="2888075" y="2117884"/>
                  </a:cubicBezTo>
                  <a:cubicBezTo>
                    <a:pt x="2878360" y="2169128"/>
                    <a:pt x="2866168" y="2220278"/>
                    <a:pt x="2849785" y="2268855"/>
                  </a:cubicBezTo>
                  <a:cubicBezTo>
                    <a:pt x="2833402" y="2317433"/>
                    <a:pt x="2813018" y="2363915"/>
                    <a:pt x="2785491" y="2404777"/>
                  </a:cubicBezTo>
                  <a:cubicBezTo>
                    <a:pt x="2758440" y="2446115"/>
                    <a:pt x="2723579" y="2481263"/>
                    <a:pt x="2682049" y="2511647"/>
                  </a:cubicBezTo>
                  <a:cubicBezTo>
                    <a:pt x="2640616" y="2542223"/>
                    <a:pt x="2592705" y="2568321"/>
                    <a:pt x="2544318" y="2596229"/>
                  </a:cubicBezTo>
                  <a:cubicBezTo>
                    <a:pt x="2446687" y="2650808"/>
                    <a:pt x="2350580" y="2716530"/>
                    <a:pt x="2270474" y="2796349"/>
                  </a:cubicBezTo>
                  <a:cubicBezTo>
                    <a:pt x="2250091" y="2816257"/>
                    <a:pt x="2230946" y="2836164"/>
                    <a:pt x="2211896" y="2856357"/>
                  </a:cubicBezTo>
                  <a:lnTo>
                    <a:pt x="2155127" y="2916936"/>
                  </a:lnTo>
                  <a:cubicBezTo>
                    <a:pt x="2117503" y="2957417"/>
                    <a:pt x="2080260" y="2998089"/>
                    <a:pt x="2042636" y="3038094"/>
                  </a:cubicBezTo>
                  <a:cubicBezTo>
                    <a:pt x="2023872" y="3058097"/>
                    <a:pt x="2005013" y="3078099"/>
                    <a:pt x="1985963" y="3097721"/>
                  </a:cubicBezTo>
                  <a:cubicBezTo>
                    <a:pt x="1966913" y="3117342"/>
                    <a:pt x="1947577" y="3136678"/>
                    <a:pt x="1928051" y="3155728"/>
                  </a:cubicBezTo>
                  <a:cubicBezTo>
                    <a:pt x="1889093" y="3193828"/>
                    <a:pt x="1848707" y="3230309"/>
                    <a:pt x="1806702" y="3264313"/>
                  </a:cubicBezTo>
                  <a:cubicBezTo>
                    <a:pt x="1764792" y="3298412"/>
                    <a:pt x="1720406" y="3329083"/>
                    <a:pt x="1674400" y="3356134"/>
                  </a:cubicBezTo>
                  <a:cubicBezTo>
                    <a:pt x="1628204" y="3382804"/>
                    <a:pt x="1579912" y="3405473"/>
                    <a:pt x="1529906" y="3422333"/>
                  </a:cubicBezTo>
                  <a:cubicBezTo>
                    <a:pt x="1517428" y="3426714"/>
                    <a:pt x="1504664" y="3430048"/>
                    <a:pt x="1492187" y="3434048"/>
                  </a:cubicBezTo>
                  <a:cubicBezTo>
                    <a:pt x="1479518" y="3437478"/>
                    <a:pt x="1466660" y="3440430"/>
                    <a:pt x="1453896" y="3443669"/>
                  </a:cubicBezTo>
                  <a:cubicBezTo>
                    <a:pt x="1440942" y="3446145"/>
                    <a:pt x="1428083" y="3448717"/>
                    <a:pt x="1415129" y="3451003"/>
                  </a:cubicBezTo>
                  <a:cubicBezTo>
                    <a:pt x="1402080" y="3452717"/>
                    <a:pt x="1389126" y="3454813"/>
                    <a:pt x="1376077" y="3456241"/>
                  </a:cubicBezTo>
                  <a:cubicBezTo>
                    <a:pt x="1362932" y="3457289"/>
                    <a:pt x="1349978" y="3458718"/>
                    <a:pt x="1336834" y="3459480"/>
                  </a:cubicBezTo>
                  <a:cubicBezTo>
                    <a:pt x="1323689" y="3459861"/>
                    <a:pt x="1310640" y="3460623"/>
                    <a:pt x="1297496" y="3460718"/>
                  </a:cubicBezTo>
                  <a:cubicBezTo>
                    <a:pt x="1284351" y="3460433"/>
                    <a:pt x="1271302" y="3460528"/>
                    <a:pt x="1258062" y="3460052"/>
                  </a:cubicBezTo>
                  <a:lnTo>
                    <a:pt x="1217676" y="3457480"/>
                  </a:lnTo>
                  <a:cubicBezTo>
                    <a:pt x="1110044" y="3450717"/>
                    <a:pt x="1003554" y="3433286"/>
                    <a:pt x="900113" y="3406426"/>
                  </a:cubicBezTo>
                  <a:lnTo>
                    <a:pt x="823246" y="3383947"/>
                  </a:lnTo>
                  <a:cubicBezTo>
                    <a:pt x="797909" y="3375660"/>
                    <a:pt x="772954" y="3366326"/>
                    <a:pt x="747808" y="3357753"/>
                  </a:cubicBezTo>
                  <a:cubicBezTo>
                    <a:pt x="735140" y="3353753"/>
                    <a:pt x="722948" y="3348323"/>
                    <a:pt x="710660" y="3343370"/>
                  </a:cubicBezTo>
                  <a:lnTo>
                    <a:pt x="673799" y="3328321"/>
                  </a:lnTo>
                  <a:lnTo>
                    <a:pt x="655415" y="3320796"/>
                  </a:lnTo>
                  <a:lnTo>
                    <a:pt x="637413" y="3312319"/>
                  </a:lnTo>
                  <a:lnTo>
                    <a:pt x="601409" y="3295460"/>
                  </a:lnTo>
                  <a:cubicBezTo>
                    <a:pt x="410909" y="3202877"/>
                    <a:pt x="238125" y="3076575"/>
                    <a:pt x="96012" y="2922746"/>
                  </a:cubicBezTo>
                  <a:cubicBezTo>
                    <a:pt x="62103" y="2886075"/>
                    <a:pt x="30194" y="2847785"/>
                    <a:pt x="0" y="2808256"/>
                  </a:cubicBezTo>
                  <a:lnTo>
                    <a:pt x="0" y="3204020"/>
                  </a:lnTo>
                  <a:cubicBezTo>
                    <a:pt x="113538" y="3306223"/>
                    <a:pt x="239935" y="3394710"/>
                    <a:pt x="376523" y="3467100"/>
                  </a:cubicBezTo>
                  <a:lnTo>
                    <a:pt x="2147983" y="3467100"/>
                  </a:lnTo>
                  <a:cubicBezTo>
                    <a:pt x="2735009" y="3156014"/>
                    <a:pt x="3134106" y="2545461"/>
                    <a:pt x="3134106" y="1843088"/>
                  </a:cubicBezTo>
                  <a:cubicBezTo>
                    <a:pt x="3134106" y="825151"/>
                    <a:pt x="2296097" y="0"/>
                    <a:pt x="1262253" y="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424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BD71E-0A44-E1B3-56AD-63AC21F5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ru-RU" sz="3600" b="1" dirty="0"/>
              <a:t>Научная проблема</a:t>
            </a:r>
          </a:p>
        </p:txBody>
      </p:sp>
      <p:pic>
        <p:nvPicPr>
          <p:cNvPr id="4" name="Рисунок 3" descr="Изображение выглядит как снимок экрана, круг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BE536F5-8870-E05A-95E4-5964345C4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9" b="3280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EFFF079-8B58-0AAF-277C-D526A5378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 err="1"/>
              <a:t>Ойген</a:t>
            </a:r>
            <a:r>
              <a:rPr lang="ru-RU" sz="2400" dirty="0"/>
              <a:t> фон </a:t>
            </a:r>
            <a:r>
              <a:rPr lang="ru-RU" sz="2400" dirty="0" err="1"/>
              <a:t>Бём-Ба́верк</a:t>
            </a:r>
            <a:r>
              <a:rPr lang="ru-RU" sz="2400" dirty="0"/>
              <a:t> ставил перед собой задачу исследовать отношение к благам с поправкой на время владения этими самыми богатыми.</a:t>
            </a:r>
          </a:p>
        </p:txBody>
      </p:sp>
    </p:spTree>
    <p:extLst>
      <p:ext uri="{BB962C8B-B14F-4D97-AF65-F5344CB8AC3E}">
        <p14:creationId xmlns:p14="http://schemas.microsoft.com/office/powerpoint/2010/main" val="177659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CF715-0900-1816-47AE-72688F54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Источник</a:t>
            </a:r>
            <a:r>
              <a:rPr lang="ru-RU" sz="3600" dirty="0">
                <a:solidFill>
                  <a:schemeClr val="tx2"/>
                </a:solidFill>
              </a:rPr>
              <a:t> </a:t>
            </a:r>
            <a:r>
              <a:rPr lang="ru-RU" sz="3600" b="1" dirty="0">
                <a:solidFill>
                  <a:schemeClr val="tx2"/>
                </a:solidFill>
              </a:rPr>
              <a:t>процента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1D95B-DB4D-4CDD-1820-BEF2765F7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5737796" cy="3353476"/>
          </a:xfrm>
        </p:spPr>
        <p:txBody>
          <a:bodyPr anchor="t">
            <a:normAutofit/>
          </a:bodyPr>
          <a:lstStyle/>
          <a:p>
            <a:r>
              <a:rPr lang="ru-RU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Процент, по Бем-</a:t>
            </a:r>
            <a:r>
              <a:rPr lang="ru-RU" sz="2400" b="0" i="0" u="none" strike="noStrike" dirty="0" err="1">
                <a:solidFill>
                  <a:schemeClr val="tx2"/>
                </a:solidFill>
                <a:effectLst/>
                <a:latin typeface="+mj-lt"/>
              </a:rPr>
              <a:t>Баверку</a:t>
            </a:r>
            <a:r>
              <a:rPr lang="ru-RU" sz="2400" b="0" i="0" u="none" strike="noStrike" dirty="0">
                <a:solidFill>
                  <a:schemeClr val="tx2"/>
                </a:solidFill>
                <a:effectLst/>
                <a:latin typeface="+mj-lt"/>
              </a:rPr>
              <a:t>, возникает из-за отказа от текущего дохода в пользу будущего. В обществе всегда есть люди, готовые заплатить за удовольствие иметь деньги сегодня. Возможность иметь доход сегодня, а не в будущем, получает свою оценку, которая и есть норма процента. </a:t>
            </a:r>
            <a:endParaRPr lang="ru-RU" sz="24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Рисунок 3" descr="Изображение выглядит как затычка для ушей, штепсель&#10;&#10;Автоматически созданное описание">
            <a:extLst>
              <a:ext uri="{FF2B5EF4-FFF2-40B4-BE49-F238E27FC236}">
                <a16:creationId xmlns:a16="http://schemas.microsoft.com/office/drawing/2014/main" id="{E448F23A-CB96-D2C3-F48F-B256E65C3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4" y="2807594"/>
            <a:ext cx="4745630" cy="19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77B108-F41D-0986-0372-ADE6B619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Фундаментальное объяснение</a:t>
            </a:r>
          </a:p>
        </p:txBody>
      </p:sp>
      <p:graphicFrame>
        <p:nvGraphicFramePr>
          <p:cNvPr id="17" name="Объект 2">
            <a:extLst>
              <a:ext uri="{FF2B5EF4-FFF2-40B4-BE49-F238E27FC236}">
                <a16:creationId xmlns:a16="http://schemas.microsoft.com/office/drawing/2014/main" id="{2ED3F769-39B6-55AB-2731-4D9243C3D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53494"/>
              </p:ext>
            </p:extLst>
          </p:nvPr>
        </p:nvGraphicFramePr>
        <p:xfrm>
          <a:off x="838200" y="1825625"/>
          <a:ext cx="743003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 descr="Изображение выглядит как игрушка, сустав, мультфильм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94D75279-3352-8C51-7270-A1B4DD6EC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0119" y="555644"/>
            <a:ext cx="1109534" cy="1876660"/>
          </a:xfrm>
          <a:prstGeom prst="rect">
            <a:avLst/>
          </a:prstGeom>
        </p:spPr>
      </p:pic>
      <p:sp>
        <p:nvSpPr>
          <p:cNvPr id="7" name="Выгнутая влево стрелка 6">
            <a:extLst>
              <a:ext uri="{FF2B5EF4-FFF2-40B4-BE49-F238E27FC236}">
                <a16:creationId xmlns:a16="http://schemas.microsoft.com/office/drawing/2014/main" id="{C0BC44E1-16BC-C3D4-D6CF-DAA4BB87F3AE}"/>
              </a:ext>
            </a:extLst>
          </p:cNvPr>
          <p:cNvSpPr/>
          <p:nvPr/>
        </p:nvSpPr>
        <p:spPr>
          <a:xfrm>
            <a:off x="8641511" y="1690687"/>
            <a:ext cx="1051560" cy="363095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Выгнутая влево стрелка 7">
            <a:extLst>
              <a:ext uri="{FF2B5EF4-FFF2-40B4-BE49-F238E27FC236}">
                <a16:creationId xmlns:a16="http://schemas.microsoft.com/office/drawing/2014/main" id="{953B1450-43BE-4FA1-9EC9-7A7002BC248F}"/>
              </a:ext>
            </a:extLst>
          </p:cNvPr>
          <p:cNvSpPr/>
          <p:nvPr/>
        </p:nvSpPr>
        <p:spPr>
          <a:xfrm rot="10800000">
            <a:off x="10761415" y="1571816"/>
            <a:ext cx="1051560" cy="374982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Рисунок 8" descr="Изображение выглядит как зарисовка, рисунок, дизайн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AF5A055B-8479-03D9-9DAF-CF774F964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165" y="4458248"/>
            <a:ext cx="1177646" cy="1305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B7A7C3-6240-40DD-F4C7-8F19F97D6F5E}"/>
              </a:ext>
            </a:extLst>
          </p:cNvPr>
          <p:cNvSpPr txBox="1"/>
          <p:nvPr/>
        </p:nvSpPr>
        <p:spPr>
          <a:xfrm>
            <a:off x="8010301" y="3059668"/>
            <a:ext cx="1625406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Продукт через год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B5F80-3608-B8E9-A69F-61172BE42A73}"/>
              </a:ext>
            </a:extLst>
          </p:cNvPr>
          <p:cNvSpPr txBox="1"/>
          <p:nvPr/>
        </p:nvSpPr>
        <p:spPr>
          <a:xfrm>
            <a:off x="10621696" y="3059668"/>
            <a:ext cx="1625406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Деньги сейчас (аванс)</a:t>
            </a:r>
          </a:p>
        </p:txBody>
      </p:sp>
    </p:spTree>
    <p:extLst>
      <p:ext uri="{BB962C8B-B14F-4D97-AF65-F5344CB8AC3E}">
        <p14:creationId xmlns:p14="http://schemas.microsoft.com/office/powerpoint/2010/main" val="242093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5562F-2B15-8E44-1A5B-9BF3F0BE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ru-RU" b="1"/>
              <a:t>Предельная</a:t>
            </a:r>
            <a:r>
              <a:rPr lang="ru-RU"/>
              <a:t> </a:t>
            </a:r>
            <a:r>
              <a:rPr lang="ru-RU" b="1"/>
              <a:t>полезность</a:t>
            </a:r>
            <a:r>
              <a:rPr lang="ru-RU"/>
              <a:t> </a:t>
            </a:r>
            <a:r>
              <a:rPr lang="ru-RU" b="1"/>
              <a:t>в теории </a:t>
            </a:r>
            <a:r>
              <a:rPr lang="ru-RU" b="1" err="1"/>
              <a:t>Бём-Баверка</a:t>
            </a:r>
            <a:endParaRPr lang="ru-RU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645EC7-19D9-C16C-B305-1021D828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ru-RU" i="1" dirty="0"/>
              <a:t>«Мы оцениваем их по той </a:t>
            </a:r>
            <a:r>
              <a:rPr lang="ru-RU" i="1" dirty="0" err="1"/>
              <a:t>предельнои</a:t>
            </a:r>
            <a:r>
              <a:rPr lang="ru-RU" i="1" dirty="0"/>
              <a:t>̆ полезности, которую эти блага предоставят нам на основании соотношения спроса и предложения.»</a:t>
            </a:r>
          </a:p>
          <a:p>
            <a:pPr marL="0" indent="0">
              <a:buNone/>
            </a:pPr>
            <a:br>
              <a:rPr lang="ru-RU" sz="2000" i="1" dirty="0"/>
            </a:br>
            <a:r>
              <a:rPr lang="ru-RU" sz="2000" dirty="0"/>
              <a:t>Разумеется, это зависит не от соотношения, существующего сегодня, а от того, которое возникнет в тот момент в будущем, когда эти блага окажутся в нашем распоряжении. </a:t>
            </a:r>
          </a:p>
        </p:txBody>
      </p:sp>
      <p:pic>
        <p:nvPicPr>
          <p:cNvPr id="5" name="Рисунок 4" descr="Изображение выглядит как снимок экрана, текст, диаграмм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BEE56F6-7B19-8D33-8A06-957EDF77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859759"/>
            <a:ext cx="4788505" cy="240622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2B95D-F07A-2915-14B9-89B94D78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46" y="871146"/>
            <a:ext cx="4085665" cy="1402470"/>
          </a:xfrm>
        </p:spPr>
        <p:txBody>
          <a:bodyPr anchor="t">
            <a:normAutofit/>
          </a:bodyPr>
          <a:lstStyle/>
          <a:p>
            <a:r>
              <a:rPr lang="ru-RU" b="1" dirty="0"/>
              <a:t>Пример</a:t>
            </a:r>
            <a:endParaRPr lang="ru-RU" sz="32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CF48CF-C1CC-47D5-F070-F681FDCC3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46" y="1880316"/>
            <a:ext cx="4778062" cy="42620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Голодающие люди в </a:t>
            </a:r>
            <a:r>
              <a:rPr lang="ru-RU" dirty="0" err="1"/>
              <a:t>осажденнои</a:t>
            </a:r>
            <a:r>
              <a:rPr lang="ru-RU" dirty="0"/>
              <a:t>̆ крепости, разумеется, будут оценивать то зерно, которое они могут купить немедленно, не так, как зерно, поставки которого начнутся через год после снятия осады. 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7C6D30-CFE8-D3CA-F22F-62B60F1B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0" r="15699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9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993BD-D399-1595-8650-6C8341DD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ru-RU" b="1" dirty="0"/>
              <a:t>Что порождает разницу между настоящим и будущим?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2B1175-7BA3-9803-4A5A-7BE476CDB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28" y="2198362"/>
            <a:ext cx="5411872" cy="405004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effectLst/>
                <a:latin typeface="Mysl"/>
              </a:rPr>
              <a:t>Первое основание</a:t>
            </a:r>
          </a:p>
          <a:p>
            <a:r>
              <a:rPr lang="ru-RU" sz="2600" dirty="0">
                <a:effectLst/>
                <a:latin typeface="Mysl"/>
              </a:rPr>
              <a:t>Ценность настоящих благ, как нам известно, определяется соотношением спроса и предложения в </a:t>
            </a:r>
            <a:r>
              <a:rPr lang="ru-RU" sz="2600" i="1" dirty="0">
                <a:effectLst/>
                <a:latin typeface="Mysl"/>
              </a:rPr>
              <a:t>настоящем</a:t>
            </a:r>
            <a:r>
              <a:rPr lang="ru-RU" sz="2600" dirty="0">
                <a:effectLst/>
                <a:latin typeface="Mysl"/>
              </a:rPr>
              <a:t>; ценность будущих благ определяется тем же соотношением в тот </a:t>
            </a:r>
            <a:r>
              <a:rPr lang="ru-RU" sz="2600" i="1" dirty="0" err="1">
                <a:effectLst/>
                <a:latin typeface="Mysl"/>
              </a:rPr>
              <a:t>будущии</a:t>
            </a:r>
            <a:r>
              <a:rPr lang="ru-RU" sz="2600" i="1" dirty="0">
                <a:effectLst/>
                <a:latin typeface="Mysl"/>
              </a:rPr>
              <a:t>̆ </a:t>
            </a:r>
            <a:r>
              <a:rPr lang="ru-RU" sz="2600" dirty="0">
                <a:effectLst/>
                <a:latin typeface="Mysl"/>
              </a:rPr>
              <a:t>период времени, когда они станут доступны. </a:t>
            </a:r>
          </a:p>
          <a:p>
            <a:endParaRPr lang="ru-RU" sz="2000" dirty="0">
              <a:latin typeface="Mysl"/>
            </a:endParaRPr>
          </a:p>
          <a:p>
            <a:r>
              <a:rPr lang="ru-RU" sz="2200" dirty="0">
                <a:effectLst/>
                <a:latin typeface="Mysl"/>
              </a:rPr>
              <a:t>Если в настоящем человек страдает от </a:t>
            </a:r>
            <a:r>
              <a:rPr lang="ru-RU" sz="2200" dirty="0" err="1">
                <a:effectLst/>
                <a:latin typeface="Mysl"/>
              </a:rPr>
              <a:t>ощутимои</a:t>
            </a:r>
            <a:r>
              <a:rPr lang="ru-RU" sz="2200" dirty="0">
                <a:effectLst/>
                <a:latin typeface="Mysl"/>
              </a:rPr>
              <a:t>̆ нехватки конкретных благ или благ вообще, но имеет основания надеяться на то, что в будущем в его распоряжении их будет больше, благ, которые можно использовать немедленно, выше того же коли- </a:t>
            </a:r>
            <a:r>
              <a:rPr lang="ru-RU" sz="2200" dirty="0" err="1">
                <a:effectLst/>
                <a:latin typeface="Mysl"/>
              </a:rPr>
              <a:t>чества</a:t>
            </a:r>
            <a:r>
              <a:rPr lang="ru-RU" sz="2200" dirty="0">
                <a:effectLst/>
                <a:latin typeface="Mysl"/>
              </a:rPr>
              <a:t> будущих благ. </a:t>
            </a:r>
            <a:endParaRPr lang="ru-RU" sz="2200" dirty="0"/>
          </a:p>
          <a:p>
            <a:endParaRPr lang="ru-RU" sz="17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7D1DFF-FD75-645A-D131-7E8554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195355"/>
            <a:ext cx="4788505" cy="373503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4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993BD-D399-1595-8650-6C8341DD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ru-RU" b="1" dirty="0"/>
              <a:t>Что порождает разницу между настоящим и будущим?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2B1175-7BA3-9803-4A5A-7BE476CDB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28" y="2198362"/>
            <a:ext cx="5411872" cy="4050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Mysl"/>
              </a:rPr>
              <a:t>Второе основание</a:t>
            </a:r>
            <a:endParaRPr lang="ru-RU" b="1" dirty="0">
              <a:effectLst/>
              <a:latin typeface="Mysl"/>
            </a:endParaRPr>
          </a:p>
          <a:p>
            <a:r>
              <a:rPr lang="ru-RU" sz="1800" dirty="0">
                <a:effectLst/>
                <a:latin typeface="Mysl"/>
              </a:rPr>
              <a:t>Теперь мы переходим к рассмотрению </a:t>
            </a:r>
            <a:r>
              <a:rPr lang="ru-RU" sz="1800" i="1" dirty="0">
                <a:effectLst/>
                <a:latin typeface="Mysl"/>
              </a:rPr>
              <a:t>второго </a:t>
            </a:r>
            <a:r>
              <a:rPr lang="ru-RU" sz="1800" dirty="0" err="1">
                <a:effectLst/>
                <a:latin typeface="Mysl"/>
              </a:rPr>
              <a:t>чрезвычайно</a:t>
            </a:r>
            <a:r>
              <a:rPr lang="ru-RU" sz="1800" dirty="0">
                <a:effectLst/>
                <a:latin typeface="Mysl"/>
              </a:rPr>
              <a:t> важного феномена, относящегося к человеческому опыту и состоящего в том, что нас меньше заботят будущие чувства радости и печали просто потому, что они предстоят в будущем; и степень этого уменьшения пропорциональна степени отдаленности будущего. </a:t>
            </a:r>
            <a:endParaRPr lang="ru-RU" sz="2000" dirty="0">
              <a:latin typeface="Mysl"/>
            </a:endParaRPr>
          </a:p>
          <a:p>
            <a:r>
              <a:rPr lang="ru-RU" sz="1800" i="1" dirty="0">
                <a:effectLst/>
                <a:latin typeface="Mysl"/>
              </a:rPr>
              <a:t>Мы систематически недооцениваем наши буду- </a:t>
            </a:r>
            <a:r>
              <a:rPr lang="ru-RU" sz="1800" i="1" dirty="0" err="1">
                <a:effectLst/>
                <a:latin typeface="Mysl"/>
              </a:rPr>
              <a:t>щие</a:t>
            </a:r>
            <a:r>
              <a:rPr lang="ru-RU" sz="1800" i="1" dirty="0">
                <a:effectLst/>
                <a:latin typeface="Mysl"/>
              </a:rPr>
              <a:t> потребности и те средства, которые служат для их </a:t>
            </a:r>
            <a:r>
              <a:rPr lang="ru-RU" sz="1800" i="1" dirty="0" err="1">
                <a:effectLst/>
                <a:latin typeface="Mysl"/>
              </a:rPr>
              <a:t>удовлетво</a:t>
            </a:r>
            <a:r>
              <a:rPr lang="ru-RU" sz="1800" i="1" dirty="0">
                <a:effectLst/>
                <a:latin typeface="Mysl"/>
              </a:rPr>
              <a:t>- рения. </a:t>
            </a:r>
            <a:endParaRPr lang="ru-RU" sz="1200" dirty="0"/>
          </a:p>
          <a:p>
            <a:pPr marL="0" indent="0">
              <a:buNone/>
            </a:pPr>
            <a:endParaRPr lang="ru-RU" sz="17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0ED89D-EAE3-EE19-9D56-23EAB033C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023" y="1940438"/>
            <a:ext cx="4940065" cy="48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9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609</Words>
  <Application>Microsoft Macintosh PowerPoint</Application>
  <PresentationFormat>Широкоэкранный</PresentationFormat>
  <Paragraphs>34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Mysl</vt:lpstr>
      <vt:lpstr>Тема Office</vt:lpstr>
      <vt:lpstr>Теория процента О. ф. Бём-Баверка</vt:lpstr>
      <vt:lpstr>Биография</vt:lpstr>
      <vt:lpstr>Научная проблема</vt:lpstr>
      <vt:lpstr>Источник процента</vt:lpstr>
      <vt:lpstr>Фундаментальное объяснение</vt:lpstr>
      <vt:lpstr>Предельная полезность в теории Бём-Баверка</vt:lpstr>
      <vt:lpstr>Пример</vt:lpstr>
      <vt:lpstr>Что порождает разницу между настоящим и будущим?</vt:lpstr>
      <vt:lpstr>Что порождает разницу между настоящим и будущим?</vt:lpstr>
      <vt:lpstr>Что порождает разницу между настоящим и будущим?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процента О. ф. Бём-Баверка</dc:title>
  <dc:creator>Картаев Антон Алексеевич</dc:creator>
  <cp:lastModifiedBy>Картаев Антон Алексеевич</cp:lastModifiedBy>
  <cp:revision>1</cp:revision>
  <dcterms:created xsi:type="dcterms:W3CDTF">2023-11-07T08:33:47Z</dcterms:created>
  <dcterms:modified xsi:type="dcterms:W3CDTF">2023-11-07T10:14:56Z</dcterms:modified>
</cp:coreProperties>
</file>